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Default Extension="wdp" ContentType="image/vnd.ms-photo"/>
  <Override PartName="/ppt/slides/slide119.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126.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24.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9"/>
  </p:notesMasterIdLst>
  <p:sldIdLst>
    <p:sldId id="423" r:id="rId2"/>
    <p:sldId id="262" r:id="rId3"/>
    <p:sldId id="263" r:id="rId4"/>
    <p:sldId id="307" r:id="rId5"/>
    <p:sldId id="256" r:id="rId6"/>
    <p:sldId id="258" r:id="rId7"/>
    <p:sldId id="257" r:id="rId8"/>
    <p:sldId id="259" r:id="rId9"/>
    <p:sldId id="260" r:id="rId10"/>
    <p:sldId id="264" r:id="rId11"/>
    <p:sldId id="275" r:id="rId12"/>
    <p:sldId id="276" r:id="rId13"/>
    <p:sldId id="277" r:id="rId14"/>
    <p:sldId id="278" r:id="rId15"/>
    <p:sldId id="279" r:id="rId16"/>
    <p:sldId id="281" r:id="rId17"/>
    <p:sldId id="282" r:id="rId18"/>
    <p:sldId id="283" r:id="rId19"/>
    <p:sldId id="284" r:id="rId20"/>
    <p:sldId id="285" r:id="rId21"/>
    <p:sldId id="287" r:id="rId22"/>
    <p:sldId id="286" r:id="rId23"/>
    <p:sldId id="288" r:id="rId24"/>
    <p:sldId id="289" r:id="rId25"/>
    <p:sldId id="290" r:id="rId26"/>
    <p:sldId id="291" r:id="rId27"/>
    <p:sldId id="292" r:id="rId28"/>
    <p:sldId id="268" r:id="rId29"/>
    <p:sldId id="293" r:id="rId30"/>
    <p:sldId id="294" r:id="rId31"/>
    <p:sldId id="280" r:id="rId32"/>
    <p:sldId id="271" r:id="rId33"/>
    <p:sldId id="373" r:id="rId34"/>
    <p:sldId id="272" r:id="rId35"/>
    <p:sldId id="379" r:id="rId36"/>
    <p:sldId id="378" r:id="rId37"/>
    <p:sldId id="381" r:id="rId38"/>
    <p:sldId id="383" r:id="rId39"/>
    <p:sldId id="385" r:id="rId40"/>
    <p:sldId id="386" r:id="rId41"/>
    <p:sldId id="384" r:id="rId42"/>
    <p:sldId id="389" r:id="rId43"/>
    <p:sldId id="390" r:id="rId44"/>
    <p:sldId id="391" r:id="rId45"/>
    <p:sldId id="392" r:id="rId46"/>
    <p:sldId id="342" r:id="rId47"/>
    <p:sldId id="406" r:id="rId48"/>
    <p:sldId id="395" r:id="rId49"/>
    <p:sldId id="407" r:id="rId50"/>
    <p:sldId id="393" r:id="rId51"/>
    <p:sldId id="401" r:id="rId52"/>
    <p:sldId id="382" r:id="rId53"/>
    <p:sldId id="411" r:id="rId54"/>
    <p:sldId id="412" r:id="rId55"/>
    <p:sldId id="413" r:id="rId56"/>
    <p:sldId id="414" r:id="rId57"/>
    <p:sldId id="415" r:id="rId58"/>
    <p:sldId id="416" r:id="rId59"/>
    <p:sldId id="419" r:id="rId60"/>
    <p:sldId id="420" r:id="rId61"/>
    <p:sldId id="418" r:id="rId62"/>
    <p:sldId id="421" r:id="rId63"/>
    <p:sldId id="422" r:id="rId64"/>
    <p:sldId id="409" r:id="rId65"/>
    <p:sldId id="298" r:id="rId66"/>
    <p:sldId id="299" r:id="rId67"/>
    <p:sldId id="300" r:id="rId68"/>
    <p:sldId id="301" r:id="rId69"/>
    <p:sldId id="302" r:id="rId70"/>
    <p:sldId id="303" r:id="rId71"/>
    <p:sldId id="304" r:id="rId72"/>
    <p:sldId id="305" r:id="rId73"/>
    <p:sldId id="374" r:id="rId74"/>
    <p:sldId id="308" r:id="rId75"/>
    <p:sldId id="360" r:id="rId76"/>
    <p:sldId id="273" r:id="rId77"/>
    <p:sldId id="351" r:id="rId78"/>
    <p:sldId id="367" r:id="rId79"/>
    <p:sldId id="353" r:id="rId80"/>
    <p:sldId id="354" r:id="rId81"/>
    <p:sldId id="356" r:id="rId82"/>
    <p:sldId id="357" r:id="rId83"/>
    <p:sldId id="359" r:id="rId84"/>
    <p:sldId id="295" r:id="rId85"/>
    <p:sldId id="321" r:id="rId86"/>
    <p:sldId id="364" r:id="rId87"/>
    <p:sldId id="365" r:id="rId88"/>
    <p:sldId id="366" r:id="rId89"/>
    <p:sldId id="375" r:id="rId90"/>
    <p:sldId id="309" r:id="rId91"/>
    <p:sldId id="322" r:id="rId92"/>
    <p:sldId id="404" r:id="rId93"/>
    <p:sldId id="405" r:id="rId94"/>
    <p:sldId id="402" r:id="rId95"/>
    <p:sldId id="403" r:id="rId96"/>
    <p:sldId id="310" r:id="rId97"/>
    <p:sldId id="344" r:id="rId98"/>
    <p:sldId id="345" r:id="rId99"/>
    <p:sldId id="323" r:id="rId100"/>
    <p:sldId id="311" r:id="rId101"/>
    <p:sldId id="317" r:id="rId102"/>
    <p:sldId id="376" r:id="rId103"/>
    <p:sldId id="318" r:id="rId104"/>
    <p:sldId id="324" r:id="rId105"/>
    <p:sldId id="328" r:id="rId106"/>
    <p:sldId id="362" r:id="rId107"/>
    <p:sldId id="361" r:id="rId108"/>
    <p:sldId id="368" r:id="rId109"/>
    <p:sldId id="319" r:id="rId110"/>
    <p:sldId id="325" r:id="rId111"/>
    <p:sldId id="377" r:id="rId112"/>
    <p:sldId id="339" r:id="rId113"/>
    <p:sldId id="358" r:id="rId114"/>
    <p:sldId id="340" r:id="rId115"/>
    <p:sldId id="400" r:id="rId116"/>
    <p:sldId id="338" r:id="rId117"/>
    <p:sldId id="329" r:id="rId118"/>
    <p:sldId id="330" r:id="rId119"/>
    <p:sldId id="331" r:id="rId120"/>
    <p:sldId id="332" r:id="rId121"/>
    <p:sldId id="333" r:id="rId122"/>
    <p:sldId id="334" r:id="rId123"/>
    <p:sldId id="335" r:id="rId124"/>
    <p:sldId id="336" r:id="rId125"/>
    <p:sldId id="337" r:id="rId126"/>
    <p:sldId id="296" r:id="rId127"/>
    <p:sldId id="399" r:id="rId128"/>
  </p:sldIdLst>
  <p:sldSz cx="9144000" cy="6858000" type="screen4x3"/>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7FF"/>
    <a:srgbClr val="00FF00"/>
    <a:srgbClr val="FF7400"/>
    <a:srgbClr val="FF00FF"/>
    <a:srgbClr val="00DB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657" autoAdjust="0"/>
  </p:normalViewPr>
  <p:slideViewPr>
    <p:cSldViewPr>
      <p:cViewPr>
        <p:scale>
          <a:sx n="125" d="100"/>
          <a:sy n="125" d="100"/>
        </p:scale>
        <p:origin x="-1200" y="-13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4021138" y="0"/>
            <a:ext cx="3076575" cy="511175"/>
          </a:xfrm>
          <a:prstGeom prst="rect">
            <a:avLst/>
          </a:prstGeom>
        </p:spPr>
        <p:txBody>
          <a:bodyPr vert="horz" lIns="91440" tIns="45720" rIns="91440" bIns="45720" rtlCol="0"/>
          <a:lstStyle>
            <a:lvl1pPr algn="r">
              <a:defRPr sz="1200"/>
            </a:lvl1pPr>
          </a:lstStyle>
          <a:p>
            <a:fld id="{E842BA29-3F00-4EE9-95D9-5782F07C2E23}" type="datetimeFigureOut">
              <a:rPr lang="en-US" smtClean="0"/>
              <a:pPr/>
              <a:t>5/13/2012</a:t>
            </a:fld>
            <a:endParaRPr lang="en-US"/>
          </a:p>
        </p:txBody>
      </p:sp>
      <p:sp>
        <p:nvSpPr>
          <p:cNvPr id="4" name="Folienbildplatzhalt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709613" y="4860925"/>
            <a:ext cx="5680075" cy="4605338"/>
          </a:xfrm>
          <a:prstGeom prst="rect">
            <a:avLst/>
          </a:prstGeom>
        </p:spPr>
        <p:txBody>
          <a:bodyPr vert="horz" lIns="91440" tIns="45720" rIns="91440" bIns="45720"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6" name="Fußzeilenplatzhalter 5"/>
          <p:cNvSpPr>
            <a:spLocks noGrp="1"/>
          </p:cNvSpPr>
          <p:nvPr>
            <p:ph type="ftr" sz="quarter" idx="4"/>
          </p:nvPr>
        </p:nvSpPr>
        <p:spPr>
          <a:xfrm>
            <a:off x="0" y="9721850"/>
            <a:ext cx="3076575" cy="511175"/>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4021138" y="9721850"/>
            <a:ext cx="3076575" cy="511175"/>
          </a:xfrm>
          <a:prstGeom prst="rect">
            <a:avLst/>
          </a:prstGeom>
        </p:spPr>
        <p:txBody>
          <a:bodyPr vert="horz" lIns="91440" tIns="45720" rIns="91440" bIns="45720" rtlCol="0" anchor="b"/>
          <a:lstStyle>
            <a:lvl1pPr algn="r">
              <a:defRPr sz="1200"/>
            </a:lvl1pPr>
          </a:lstStyle>
          <a:p>
            <a:fld id="{3D1CB767-9A7C-4292-9A32-0261AC704A14}" type="slidenum">
              <a:rPr lang="en-US" smtClean="0"/>
              <a:pPr/>
              <a:t>‹Nr.›</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Diese Folie ist ein Nullobjekt</a:t>
            </a:r>
            <a:endParaRPr lang="en-US" dirty="0"/>
          </a:p>
        </p:txBody>
      </p:sp>
      <p:sp>
        <p:nvSpPr>
          <p:cNvPr id="4" name="Foliennummernplatzhalter 3"/>
          <p:cNvSpPr>
            <a:spLocks noGrp="1"/>
          </p:cNvSpPr>
          <p:nvPr>
            <p:ph type="sldNum" sz="quarter" idx="10"/>
          </p:nvPr>
        </p:nvSpPr>
        <p:spPr/>
        <p:txBody>
          <a:bodyPr/>
          <a:lstStyle/>
          <a:p>
            <a:fld id="{3D1CB767-9A7C-4292-9A32-0261AC704A14}" type="slidenum">
              <a:rPr lang="en-US" smtClean="0"/>
              <a:pPr/>
              <a:t>48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Diese Folie ist ein Nullobjekt</a:t>
            </a:r>
            <a:endParaRPr lang="en-US" dirty="0"/>
          </a:p>
        </p:txBody>
      </p:sp>
      <p:sp>
        <p:nvSpPr>
          <p:cNvPr id="4" name="Foliennummernplatzhalter 3"/>
          <p:cNvSpPr>
            <a:spLocks noGrp="1"/>
          </p:cNvSpPr>
          <p:nvPr>
            <p:ph type="sldNum" sz="quarter" idx="10"/>
          </p:nvPr>
        </p:nvSpPr>
        <p:spPr/>
        <p:txBody>
          <a:bodyPr/>
          <a:lstStyle/>
          <a:p>
            <a:fld id="{3D1CB767-9A7C-4292-9A32-0261AC704A14}" type="slidenum">
              <a:rPr lang="en-US" smtClean="0"/>
              <a:pPr/>
              <a:t>49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971600" y="2708920"/>
            <a:ext cx="7200800" cy="1440160"/>
          </a:xfrm>
        </p:spPr>
        <p:txBody>
          <a:bodyPr lIns="0" tIns="0" rIns="0" bIns="0">
            <a:noAutofit/>
          </a:bodyPr>
          <a:lstStyle>
            <a:lvl1pPr>
              <a:defRPr sz="11500">
                <a:solidFill>
                  <a:srgbClr val="FF7400"/>
                </a:solidFill>
              </a:defRPr>
            </a:lvl1pPr>
          </a:lstStyle>
          <a:p>
            <a:r>
              <a:rPr lang="de-DE" dirty="0" smtClean="0"/>
              <a:t>CONTENT</a:t>
            </a:r>
            <a:endParaRPr lang="en-US" dirty="0"/>
          </a:p>
        </p:txBody>
      </p:sp>
      <p:sp>
        <p:nvSpPr>
          <p:cNvPr id="14" name="Textplatzhalter 13"/>
          <p:cNvSpPr>
            <a:spLocks noGrp="1"/>
          </p:cNvSpPr>
          <p:nvPr>
            <p:ph type="body" sz="quarter" idx="10" hasCustomPrompt="1"/>
          </p:nvPr>
        </p:nvSpPr>
        <p:spPr>
          <a:xfrm>
            <a:off x="971600" y="1989138"/>
            <a:ext cx="7200850" cy="719137"/>
          </a:xfrm>
          <a:prstGeom prst="rect">
            <a:avLst/>
          </a:prstGeom>
        </p:spPr>
        <p:txBody>
          <a:bodyPr lIns="0" tIns="0" rIns="0" bIns="0" anchor="b" anchorCtr="1"/>
          <a:lstStyle>
            <a:lvl1pPr algn="ctr">
              <a:buFontTx/>
              <a:buNone/>
              <a:defRPr sz="4800" b="0">
                <a:solidFill>
                  <a:schemeClr val="tx1">
                    <a:lumMod val="75000"/>
                    <a:lumOff val="25000"/>
                  </a:schemeClr>
                </a:solidFill>
                <a:latin typeface="Lobster 1.4" pitchFamily="50" charset="0"/>
              </a:defRPr>
            </a:lvl1pPr>
          </a:lstStyle>
          <a:p>
            <a:pPr lvl="0"/>
            <a:r>
              <a:rPr lang="de-DE" dirty="0" smtClean="0"/>
              <a:t>Content</a:t>
            </a:r>
            <a:endParaRPr lang="en-US" dirty="0"/>
          </a:p>
        </p:txBody>
      </p:sp>
      <p:sp>
        <p:nvSpPr>
          <p:cNvPr id="15" name="Textplatzhalter 13"/>
          <p:cNvSpPr>
            <a:spLocks noGrp="1"/>
          </p:cNvSpPr>
          <p:nvPr>
            <p:ph type="body" sz="quarter" idx="11" hasCustomPrompt="1"/>
          </p:nvPr>
        </p:nvSpPr>
        <p:spPr>
          <a:xfrm>
            <a:off x="971600" y="3933056"/>
            <a:ext cx="7200850" cy="935161"/>
          </a:xfrm>
          <a:prstGeom prst="rect">
            <a:avLst/>
          </a:prstGeom>
        </p:spPr>
        <p:txBody>
          <a:bodyPr lIns="0" tIns="0" rIns="0" bIns="0" anchor="t" anchorCtr="1"/>
          <a:lstStyle>
            <a:lvl1pPr algn="ctr">
              <a:buFontTx/>
              <a:buNone/>
              <a:defRPr sz="4800" b="0">
                <a:solidFill>
                  <a:schemeClr val="tx1">
                    <a:lumMod val="75000"/>
                    <a:lumOff val="25000"/>
                  </a:schemeClr>
                </a:solidFill>
                <a:latin typeface="Lobster 1.4" pitchFamily="50" charset="0"/>
              </a:defRPr>
            </a:lvl1pPr>
          </a:lstStyle>
          <a:p>
            <a:pPr lvl="0"/>
            <a:r>
              <a:rPr lang="de-DE" dirty="0" smtClean="0"/>
              <a:t>Content</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457200" y="1600200"/>
            <a:ext cx="8229600" cy="4525963"/>
          </a:xfrm>
          <a:prstGeom prst="rect">
            <a:avLst/>
          </a:prstGeo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13.05.2012</a:t>
            </a:fld>
            <a:endParaRPr lang="de-DE"/>
          </a:p>
        </p:txBody>
      </p:sp>
      <p:sp>
        <p:nvSpPr>
          <p:cNvPr id="5" name="Fußzeilenplatzhalter 4"/>
          <p:cNvSpPr>
            <a:spLocks noGrp="1"/>
          </p:cNvSpPr>
          <p:nvPr>
            <p:ph type="ftr" sz="quarter" idx="11"/>
          </p:nvPr>
        </p:nvSpPr>
        <p:spPr>
          <a:xfrm>
            <a:off x="3124200" y="6356350"/>
            <a:ext cx="2895600" cy="365125"/>
          </a:xfrm>
          <a:prstGeom prst="rect">
            <a:avLst/>
          </a:prstGeom>
        </p:spPr>
        <p:txBody>
          <a:bodyPr/>
          <a:lstStyle/>
          <a:p>
            <a:endParaRPr lang="de-DE"/>
          </a:p>
        </p:txBody>
      </p:sp>
      <p:sp>
        <p:nvSpPr>
          <p:cNvPr id="6" name="Foliennummernplatzhalter 5"/>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 durch Klicken hinzufügen</a:t>
            </a:r>
            <a:endParaRPr lang="de-DE"/>
          </a:p>
        </p:txBody>
      </p:sp>
      <p:sp>
        <p:nvSpPr>
          <p:cNvPr id="3" name="Vertikaler Textplatzhalter 2"/>
          <p:cNvSpPr>
            <a:spLocks noGrp="1"/>
          </p:cNvSpPr>
          <p:nvPr>
            <p:ph type="body" orient="vert" idx="1"/>
          </p:nvPr>
        </p:nvSpPr>
        <p:spPr>
          <a:xfrm>
            <a:off x="457200" y="274638"/>
            <a:ext cx="6019800" cy="5851525"/>
          </a:xfrm>
          <a:prstGeom prst="rect">
            <a:avLst/>
          </a:prstGeo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13.05.2012</a:t>
            </a:fld>
            <a:endParaRPr lang="de-DE"/>
          </a:p>
        </p:txBody>
      </p:sp>
      <p:sp>
        <p:nvSpPr>
          <p:cNvPr id="5" name="Fußzeilenplatzhalter 4"/>
          <p:cNvSpPr>
            <a:spLocks noGrp="1"/>
          </p:cNvSpPr>
          <p:nvPr>
            <p:ph type="ftr" sz="quarter" idx="11"/>
          </p:nvPr>
        </p:nvSpPr>
        <p:spPr>
          <a:xfrm>
            <a:off x="3124200" y="6356350"/>
            <a:ext cx="2895600" cy="365125"/>
          </a:xfrm>
          <a:prstGeom prst="rect">
            <a:avLst/>
          </a:prstGeom>
        </p:spPr>
        <p:txBody>
          <a:bodyPr/>
          <a:lstStyle/>
          <a:p>
            <a:endParaRPr lang="de-DE"/>
          </a:p>
        </p:txBody>
      </p:sp>
      <p:sp>
        <p:nvSpPr>
          <p:cNvPr id="6" name="Foliennummernplatzhalter 5"/>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a:noFill/>
        </p:spPr>
        <p:txBody>
          <a:bodyPr/>
          <a:lstStyle>
            <a:lvl1pPr>
              <a:defRPr/>
            </a:lvl1pPr>
          </a:lstStyle>
          <a:p>
            <a:r>
              <a:rPr lang="de-DE" dirty="0" smtClean="0"/>
              <a:t>Bearbeiten</a:t>
            </a:r>
            <a:endParaRPr lang="de-DE" dirty="0"/>
          </a:p>
        </p:txBody>
      </p:sp>
      <p:sp>
        <p:nvSpPr>
          <p:cNvPr id="3" name="Inhaltsplatzhalter 2"/>
          <p:cNvSpPr>
            <a:spLocks noGrp="1"/>
          </p:cNvSpPr>
          <p:nvPr>
            <p:ph idx="1"/>
          </p:nvPr>
        </p:nvSpPr>
        <p:spPr>
          <a:xfrm>
            <a:off x="0" y="1412776"/>
            <a:ext cx="9144000" cy="5184576"/>
          </a:xfrm>
          <a:prstGeom prst="rect">
            <a:avLst/>
          </a:prstGeo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10"/>
          </p:nvPr>
        </p:nvSpPr>
        <p:spPr>
          <a:xfrm>
            <a:off x="0" y="6597352"/>
            <a:ext cx="1691680" cy="260648"/>
          </a:xfrm>
          <a:prstGeom prst="rect">
            <a:avLst/>
          </a:prstGeom>
        </p:spPr>
        <p:txBody>
          <a:bodyPr/>
          <a:lstStyle/>
          <a:p>
            <a:fld id="{49009F1C-25D2-4D02-B5E1-1CF1D044B88A}" type="datetime1">
              <a:rPr lang="de-DE" smtClean="0"/>
              <a:pPr/>
              <a:t>13.05.2012</a:t>
            </a:fld>
            <a:endParaRPr lang="de-DE"/>
          </a:p>
        </p:txBody>
      </p:sp>
      <p:sp>
        <p:nvSpPr>
          <p:cNvPr id="5" name="Fußzeilenplatzhalter 4"/>
          <p:cNvSpPr>
            <a:spLocks noGrp="1"/>
          </p:cNvSpPr>
          <p:nvPr>
            <p:ph type="ftr" sz="quarter" idx="11"/>
          </p:nvPr>
        </p:nvSpPr>
        <p:spPr>
          <a:xfrm>
            <a:off x="1691680" y="6597352"/>
            <a:ext cx="5760640" cy="260648"/>
          </a:xfrm>
          <a:prstGeom prst="rect">
            <a:avLst/>
          </a:prstGeom>
        </p:spPr>
        <p:txBody>
          <a:bodyPr/>
          <a:lstStyle/>
          <a:p>
            <a:endParaRPr lang="de-DE"/>
          </a:p>
        </p:txBody>
      </p:sp>
      <p:sp>
        <p:nvSpPr>
          <p:cNvPr id="6" name="Foliennummernplatzhalter 5"/>
          <p:cNvSpPr>
            <a:spLocks noGrp="1"/>
          </p:cNvSpPr>
          <p:nvPr>
            <p:ph type="sldNum" sz="quarter" idx="12"/>
          </p:nvPr>
        </p:nvSpPr>
        <p:spPr>
          <a:xfrm>
            <a:off x="7452320" y="6597352"/>
            <a:ext cx="1691680" cy="260648"/>
          </a:xfrm>
          <a:prstGeom prst="rect">
            <a:avLst/>
          </a:prstGeom>
        </p:spPr>
        <p:txBody>
          <a:bodyPr/>
          <a:lstStyle/>
          <a:p>
            <a:fld id="{84001CC4-1CE1-4BBA-BB24-049787A9E303}" type="slidenum">
              <a:rPr lang="de-DE" smtClean="0"/>
              <a:pPr/>
              <a:t>‹Nr.›</a:t>
            </a:fld>
            <a:endParaRPr lang="de-DE"/>
          </a:p>
        </p:txBody>
      </p:sp>
    </p:spTree>
    <p:extLst>
      <p:ext uri="{BB962C8B-B14F-4D97-AF65-F5344CB8AC3E}">
        <p14:creationId xmlns="" xmlns:p14="http://schemas.microsoft.com/office/powerpoint/2010/main" val="3524703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elfolie">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685800" y="2130425"/>
            <a:ext cx="7772400" cy="1470025"/>
          </a:xfrm>
        </p:spPr>
        <p:txBody>
          <a:bodyPr/>
          <a:lstStyle>
            <a:lvl1pPr>
              <a:defRPr/>
            </a:lvl1pPr>
          </a:lstStyle>
          <a:p>
            <a:r>
              <a:rPr lang="de-DE" dirty="0" smtClean="0"/>
              <a:t>Bearbeiten</a:t>
            </a:r>
            <a:endParaRPr lang="de-DE" dirty="0"/>
          </a:p>
        </p:txBody>
      </p:sp>
      <p:sp>
        <p:nvSpPr>
          <p:cNvPr id="3" name="Untertitel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a:xfrm>
            <a:off x="0" y="6597352"/>
            <a:ext cx="1691680" cy="260648"/>
          </a:xfrm>
          <a:prstGeom prst="rect">
            <a:avLst/>
          </a:prstGeom>
        </p:spPr>
        <p:txBody>
          <a:bodyPr/>
          <a:lstStyle/>
          <a:p>
            <a:fld id="{8E508044-0D94-401F-9C78-3F61CF8331A4}" type="datetime1">
              <a:rPr lang="de-DE" smtClean="0"/>
              <a:pPr/>
              <a:t>13.05.2012</a:t>
            </a:fld>
            <a:endParaRPr lang="de-DE"/>
          </a:p>
        </p:txBody>
      </p:sp>
      <p:sp>
        <p:nvSpPr>
          <p:cNvPr id="5" name="Fußzeilenplatzhalter 4"/>
          <p:cNvSpPr>
            <a:spLocks noGrp="1"/>
          </p:cNvSpPr>
          <p:nvPr>
            <p:ph type="ftr" sz="quarter" idx="11"/>
          </p:nvPr>
        </p:nvSpPr>
        <p:spPr>
          <a:xfrm>
            <a:off x="1691680" y="6597352"/>
            <a:ext cx="5760640" cy="260648"/>
          </a:xfrm>
          <a:prstGeom prst="rect">
            <a:avLst/>
          </a:prstGeom>
        </p:spPr>
        <p:txBody>
          <a:bodyPr/>
          <a:lstStyle/>
          <a:p>
            <a:endParaRPr lang="de-DE"/>
          </a:p>
        </p:txBody>
      </p:sp>
      <p:sp>
        <p:nvSpPr>
          <p:cNvPr id="6" name="Foliennummernplatzhalter 5"/>
          <p:cNvSpPr>
            <a:spLocks noGrp="1"/>
          </p:cNvSpPr>
          <p:nvPr>
            <p:ph type="sldNum" sz="quarter" idx="12"/>
          </p:nvPr>
        </p:nvSpPr>
        <p:spPr>
          <a:xfrm>
            <a:off x="7452320" y="6597352"/>
            <a:ext cx="1691680" cy="260648"/>
          </a:xfrm>
          <a:prstGeom prst="rect">
            <a:avLst/>
          </a:prstGeom>
        </p:spPr>
        <p:txBody>
          <a:bodyPr/>
          <a:lstStyle/>
          <a:p>
            <a:fld id="{84001CC4-1CE1-4BBA-BB24-049787A9E303}" type="slidenum">
              <a:rPr lang="de-DE" smtClean="0"/>
              <a:pPr/>
              <a:t>‹Nr.›</a:t>
            </a:fld>
            <a:endParaRPr lang="de-DE"/>
          </a:p>
        </p:txBody>
      </p:sp>
    </p:spTree>
    <p:extLst>
      <p:ext uri="{BB962C8B-B14F-4D97-AF65-F5344CB8AC3E}">
        <p14:creationId xmlns="" xmlns:p14="http://schemas.microsoft.com/office/powerpoint/2010/main" val="1567856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lvl1pPr>
              <a:defRPr sz="5400"/>
            </a:lvl1pPr>
          </a:lstStyle>
          <a:p>
            <a:r>
              <a:rPr lang="de-DE" dirty="0" smtClean="0"/>
              <a:t>Titelmasterformat durch Klicken bearbeiten</a:t>
            </a:r>
            <a:endParaRPr lang="de-DE"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Textmasterformate durch Klicken bearbeiten</a:t>
            </a:r>
          </a:p>
        </p:txBody>
      </p:sp>
      <p:sp>
        <p:nvSpPr>
          <p:cNvPr id="4" name="Datumsplatzhalter 3"/>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13.05.2012</a:t>
            </a:fld>
            <a:endParaRPr lang="de-DE"/>
          </a:p>
        </p:txBody>
      </p:sp>
      <p:sp>
        <p:nvSpPr>
          <p:cNvPr id="5" name="Fußzeilenplatzhalter 4"/>
          <p:cNvSpPr>
            <a:spLocks noGrp="1"/>
          </p:cNvSpPr>
          <p:nvPr>
            <p:ph type="ftr" sz="quarter" idx="11"/>
          </p:nvPr>
        </p:nvSpPr>
        <p:spPr>
          <a:xfrm>
            <a:off x="3124200" y="6356350"/>
            <a:ext cx="2895600" cy="365125"/>
          </a:xfrm>
          <a:prstGeom prst="rect">
            <a:avLst/>
          </a:prstGeom>
        </p:spPr>
        <p:txBody>
          <a:bodyPr/>
          <a:lstStyle/>
          <a:p>
            <a:endParaRPr lang="de-DE"/>
          </a:p>
        </p:txBody>
      </p:sp>
      <p:sp>
        <p:nvSpPr>
          <p:cNvPr id="6" name="Foliennummernplatzhalter 5"/>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13.05.2012</a:t>
            </a:fld>
            <a:endParaRPr lang="de-DE"/>
          </a:p>
        </p:txBody>
      </p:sp>
      <p:sp>
        <p:nvSpPr>
          <p:cNvPr id="6" name="Fußzeilenplatzhalter 5"/>
          <p:cNvSpPr>
            <a:spLocks noGrp="1"/>
          </p:cNvSpPr>
          <p:nvPr>
            <p:ph type="ftr" sz="quarter" idx="11"/>
          </p:nvPr>
        </p:nvSpPr>
        <p:spPr>
          <a:xfrm>
            <a:off x="3124200" y="6356350"/>
            <a:ext cx="2895600" cy="365125"/>
          </a:xfrm>
          <a:prstGeom prst="rect">
            <a:avLst/>
          </a:prstGeom>
        </p:spPr>
        <p:txBody>
          <a:bodyPr/>
          <a:lstStyle/>
          <a:p>
            <a:endParaRPr lang="de-DE"/>
          </a:p>
        </p:txBody>
      </p:sp>
      <p:sp>
        <p:nvSpPr>
          <p:cNvPr id="7" name="Foliennummernplatzhalter 6"/>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13.05.2012</a:t>
            </a:fld>
            <a:endParaRPr lang="de-DE"/>
          </a:p>
        </p:txBody>
      </p:sp>
      <p:sp>
        <p:nvSpPr>
          <p:cNvPr id="8" name="Fußzeilenplatzhalter 7"/>
          <p:cNvSpPr>
            <a:spLocks noGrp="1"/>
          </p:cNvSpPr>
          <p:nvPr>
            <p:ph type="ftr" sz="quarter" idx="11"/>
          </p:nvPr>
        </p:nvSpPr>
        <p:spPr>
          <a:xfrm>
            <a:off x="3124200" y="6356350"/>
            <a:ext cx="2895600" cy="365125"/>
          </a:xfrm>
          <a:prstGeom prst="rect">
            <a:avLst/>
          </a:prstGeom>
        </p:spPr>
        <p:txBody>
          <a:bodyPr/>
          <a:lstStyle/>
          <a:p>
            <a:endParaRPr lang="de-DE"/>
          </a:p>
        </p:txBody>
      </p:sp>
      <p:sp>
        <p:nvSpPr>
          <p:cNvPr id="9" name="Foliennummernplatzhalter 8"/>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13.05.2012</a:t>
            </a:fld>
            <a:endParaRPr lang="de-DE"/>
          </a:p>
        </p:txBody>
      </p:sp>
      <p:sp>
        <p:nvSpPr>
          <p:cNvPr id="4" name="Fußzeilenplatzhalter 3"/>
          <p:cNvSpPr>
            <a:spLocks noGrp="1"/>
          </p:cNvSpPr>
          <p:nvPr>
            <p:ph type="ftr" sz="quarter" idx="11"/>
          </p:nvPr>
        </p:nvSpPr>
        <p:spPr>
          <a:xfrm>
            <a:off x="3124200" y="6356350"/>
            <a:ext cx="2895600" cy="365125"/>
          </a:xfrm>
          <a:prstGeom prst="rect">
            <a:avLst/>
          </a:prstGeom>
        </p:spPr>
        <p:txBody>
          <a:bodyPr/>
          <a:lstStyle/>
          <a:p>
            <a:endParaRPr lang="de-DE"/>
          </a:p>
        </p:txBody>
      </p:sp>
      <p:sp>
        <p:nvSpPr>
          <p:cNvPr id="5" name="Foliennummernplatzhalter 4"/>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13.05.2012</a:t>
            </a:fld>
            <a:endParaRPr lang="de-DE"/>
          </a:p>
        </p:txBody>
      </p:sp>
      <p:sp>
        <p:nvSpPr>
          <p:cNvPr id="3" name="Fußzeilenplatzhalter 2"/>
          <p:cNvSpPr>
            <a:spLocks noGrp="1"/>
          </p:cNvSpPr>
          <p:nvPr>
            <p:ph type="ftr" sz="quarter" idx="11"/>
          </p:nvPr>
        </p:nvSpPr>
        <p:spPr>
          <a:xfrm>
            <a:off x="3124200" y="6356350"/>
            <a:ext cx="2895600" cy="365125"/>
          </a:xfrm>
          <a:prstGeom prst="rect">
            <a:avLst/>
          </a:prstGeom>
        </p:spPr>
        <p:txBody>
          <a:bodyPr/>
          <a:lstStyle/>
          <a:p>
            <a:endParaRPr lang="de-DE"/>
          </a:p>
        </p:txBody>
      </p:sp>
      <p:sp>
        <p:nvSpPr>
          <p:cNvPr id="4" name="Foliennummernplatzhalter 3"/>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13.05.2012</a:t>
            </a:fld>
            <a:endParaRPr lang="de-DE"/>
          </a:p>
        </p:txBody>
      </p:sp>
      <p:sp>
        <p:nvSpPr>
          <p:cNvPr id="6" name="Fußzeilenplatzhalter 5"/>
          <p:cNvSpPr>
            <a:spLocks noGrp="1"/>
          </p:cNvSpPr>
          <p:nvPr>
            <p:ph type="ftr" sz="quarter" idx="11"/>
          </p:nvPr>
        </p:nvSpPr>
        <p:spPr>
          <a:xfrm>
            <a:off x="3124200" y="6356350"/>
            <a:ext cx="2895600" cy="365125"/>
          </a:xfrm>
          <a:prstGeom prst="rect">
            <a:avLst/>
          </a:prstGeom>
        </p:spPr>
        <p:txBody>
          <a:bodyPr/>
          <a:lstStyle/>
          <a:p>
            <a:endParaRPr lang="de-DE"/>
          </a:p>
        </p:txBody>
      </p:sp>
      <p:sp>
        <p:nvSpPr>
          <p:cNvPr id="7" name="Foliennummernplatzhalter 6"/>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13.05.2012</a:t>
            </a:fld>
            <a:endParaRPr lang="de-DE"/>
          </a:p>
        </p:txBody>
      </p:sp>
      <p:sp>
        <p:nvSpPr>
          <p:cNvPr id="6" name="Fußzeilenplatzhalter 5"/>
          <p:cNvSpPr>
            <a:spLocks noGrp="1"/>
          </p:cNvSpPr>
          <p:nvPr>
            <p:ph type="ftr" sz="quarter" idx="11"/>
          </p:nvPr>
        </p:nvSpPr>
        <p:spPr>
          <a:xfrm>
            <a:off x="3124200" y="6356350"/>
            <a:ext cx="2895600" cy="365125"/>
          </a:xfrm>
          <a:prstGeom prst="rect">
            <a:avLst/>
          </a:prstGeom>
        </p:spPr>
        <p:txBody>
          <a:bodyPr/>
          <a:lstStyle/>
          <a:p>
            <a:endParaRPr lang="de-DE"/>
          </a:p>
        </p:txBody>
      </p:sp>
      <p:sp>
        <p:nvSpPr>
          <p:cNvPr id="7" name="Foliennummernplatzhalter 6"/>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971600" y="1268760"/>
            <a:ext cx="7200800" cy="4320480"/>
          </a:xfrm>
          <a:prstGeom prst="rect">
            <a:avLst/>
          </a:prstGeom>
        </p:spPr>
        <p:txBody>
          <a:bodyPr vert="horz" lIns="91440" tIns="45720" rIns="91440" bIns="45720" rtlCol="0" anchor="ctr">
            <a:normAutofit/>
          </a:bodyPr>
          <a:lstStyle/>
          <a:p>
            <a:r>
              <a:rPr lang="de-DE" noProof="0" dirty="0" smtClean="0"/>
              <a:t>CONTENT</a:t>
            </a:r>
            <a:endParaRPr lang="de-DE" noProof="0" dirty="0"/>
          </a:p>
        </p:txBody>
      </p:sp>
    </p:spTree>
  </p:cSld>
  <p:clrMap bg1="lt1" tx1="dk1" bg2="lt2" tx2="dk2" accent1="accent1" accent2="accent2" accent3="accent3" accent4="accent4" accent5="accent5" accent6="accent6" hlink="hlink" folHlink="folHlink"/>
  <p:sldLayoutIdLst>
    <p:sldLayoutId id="2147483660"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iming>
    <p:tnLst>
      <p:par>
        <p:cTn id="1" dur="indefinite" restart="never" nodeType="tmRoot"/>
      </p:par>
    </p:tnLst>
  </p:timing>
  <p:txStyles>
    <p:titleStyle>
      <a:lvl1pPr algn="ctr" defTabSz="914400" rtl="0" eaLnBrk="1" latinLnBrk="0" hangingPunct="1">
        <a:spcBef>
          <a:spcPct val="0"/>
        </a:spcBef>
        <a:buNone/>
        <a:defRPr sz="9600" kern="1200">
          <a:solidFill>
            <a:srgbClr val="00B7FF"/>
          </a:solidFill>
          <a:latin typeface="Bebas Neue"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hyperlink" Target="http://jmrtn.com/notes/2012/02/17/design-patterns.html" TargetMode="External"/><Relationship Id="rId2" Type="http://schemas.openxmlformats.org/officeDocument/2006/relationships/hyperlink" Target="https://twitter.com/" TargetMode="Externa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8" Type="http://schemas.openxmlformats.org/officeDocument/2006/relationships/hyperlink" Target="http://wayne.usschesapeake.org/wp-content/uploads/2011/06/Shout.png" TargetMode="External"/><Relationship Id="rId3" Type="http://schemas.openxmlformats.org/officeDocument/2006/relationships/hyperlink" Target="http://inquiry111westminster.wikispaces.com/Blind%20men%20and%20an%20elephant" TargetMode="External"/><Relationship Id="rId7" Type="http://schemas.openxmlformats.org/officeDocument/2006/relationships/hyperlink" Target="http://www.bmlv.gv.at/download_archiv/photos/inlandseinsatz/images/hochwasser_august_26.jpg" TargetMode="External"/><Relationship Id="rId2" Type="http://schemas.openxmlformats.org/officeDocument/2006/relationships/hyperlink" Target="http://en.wikisource.org/wiki/The_poems_of_John_Godfrey_Saxe/The_Blind_Men_and_the_Elephant" TargetMode="External"/><Relationship Id="rId1" Type="http://schemas.openxmlformats.org/officeDocument/2006/relationships/slideLayout" Target="../slideLayouts/slideLayout2.xml"/><Relationship Id="rId6" Type="http://schemas.openxmlformats.org/officeDocument/2006/relationships/hyperlink" Target="http://rasmussenanders.blogspot.de/2011/03/catholic-priests-raping-nuns.html" TargetMode="External"/><Relationship Id="rId5" Type="http://schemas.openxmlformats.org/officeDocument/2006/relationships/hyperlink" Target="http://geekandpoke.typepad.com/geekandpoke/2012/03/static-typing.html" TargetMode="External"/><Relationship Id="rId10" Type="http://schemas.openxmlformats.org/officeDocument/2006/relationships/hyperlink" Target="http://c2.com/doc/SignatureSurvey/" TargetMode="External"/><Relationship Id="rId4" Type="http://schemas.openxmlformats.org/officeDocument/2006/relationships/hyperlink" Target="http://www.labnol.org/software/tutorials/advice-select-best-fonts-for-powerpoint-presentation-slides/3355/" TargetMode="External"/><Relationship Id="rId9" Type="http://schemas.openxmlformats.org/officeDocument/2006/relationships/hyperlink" Target="http://www.5lovelanguages.com/learn-the-languages/the-five-languages-of-apology/"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e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fontScale="90000"/>
          </a:bodyPr>
          <a:lstStyle/>
          <a:p>
            <a:pPr algn="l"/>
            <a:r>
              <a:rPr lang="en-US" sz="4400" dirty="0" smtClean="0">
                <a:solidFill>
                  <a:schemeClr val="tx1">
                    <a:lumMod val="50000"/>
                    <a:lumOff val="50000"/>
                  </a:schemeClr>
                </a:solidFill>
                <a:latin typeface="Roboto" pitchFamily="2" charset="0"/>
                <a:ea typeface="Roboto" pitchFamily="2" charset="0"/>
              </a:rPr>
              <a:t>"Always code as if the guy who ends up maintaining your code will be a violent psychopath who knows where you live."  </a:t>
            </a:r>
            <a:r>
              <a:rPr lang="en-US" sz="4400" dirty="0" smtClean="0">
                <a:solidFill>
                  <a:schemeClr val="tx1">
                    <a:lumMod val="75000"/>
                    <a:lumOff val="25000"/>
                  </a:schemeClr>
                </a:solidFill>
                <a:ea typeface="Roboto" pitchFamily="2" charset="0"/>
              </a:rPr>
              <a:t/>
            </a:r>
            <a:br>
              <a:rPr lang="en-US" sz="4400" dirty="0" smtClean="0">
                <a:solidFill>
                  <a:schemeClr val="tx1">
                    <a:lumMod val="75000"/>
                    <a:lumOff val="25000"/>
                  </a:schemeClr>
                </a:solidFill>
                <a:ea typeface="Roboto" pitchFamily="2" charset="0"/>
              </a:rPr>
            </a:br>
            <a:endParaRPr lang="en-US" sz="4400" dirty="0" smtClean="0">
              <a:solidFill>
                <a:schemeClr val="tx1">
                  <a:lumMod val="75000"/>
                  <a:lumOff val="25000"/>
                </a:schemeClr>
              </a:solidFill>
              <a:ea typeface="Roboto" pitchFamily="2" charset="0"/>
            </a:endParaRPr>
          </a:p>
          <a:p>
            <a:pPr algn="r"/>
            <a:r>
              <a:rPr lang="en-US" sz="4400" dirty="0" smtClean="0">
                <a:solidFill>
                  <a:schemeClr val="tx1">
                    <a:lumMod val="75000"/>
                    <a:lumOff val="25000"/>
                  </a:schemeClr>
                </a:solidFill>
                <a:ea typeface="Roboto" pitchFamily="2" charset="0"/>
              </a:rPr>
              <a:t> Martin Golding</a:t>
            </a:r>
            <a:r>
              <a:rPr lang="en-US" sz="2800" dirty="0" smtClean="0">
                <a:solidFill>
                  <a:schemeClr val="tx1">
                    <a:lumMod val="75000"/>
                    <a:lumOff val="25000"/>
                  </a:schemeClr>
                </a:solidFill>
                <a:ea typeface="Roboto" pitchFamily="2" charset="0"/>
              </a:rPr>
              <a:t>.</a:t>
            </a:r>
            <a:endParaRPr lang="en-US" sz="2800" dirty="0">
              <a:solidFill>
                <a:schemeClr val="tx1">
                  <a:lumMod val="75000"/>
                  <a:lumOff val="25000"/>
                </a:schemeClr>
              </a:solidFill>
              <a:ea typeface="Roboto" pitchFamily="2"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Open – Closed Principle</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Liskov Substitution Principle</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Interface Segregation Principle</a:t>
            </a:r>
            <a:endParaRPr lang="de-DE" sz="2000" dirty="0">
              <a:latin typeface="Roboto" pitchFamily="2"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Dependency Inversion Principle</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9600" dirty="0" err="1" smtClean="0">
                <a:solidFill>
                  <a:srgbClr val="00DB00"/>
                </a:solidFill>
              </a:rPr>
              <a:t>Entwurfsmuster</a:t>
            </a:r>
            <a:endParaRPr lang="en-US" sz="9600" dirty="0">
              <a:solidFill>
                <a:srgbClr val="00DB00"/>
              </a:solidFill>
            </a:endParaRPr>
          </a:p>
        </p:txBody>
      </p:sp>
      <p:sp>
        <p:nvSpPr>
          <p:cNvPr id="4" name="Textplatzhalter 3"/>
          <p:cNvSpPr>
            <a:spLocks noGrp="1"/>
          </p:cNvSpPr>
          <p:nvPr>
            <p:ph type="body" sz="quarter" idx="10"/>
          </p:nvPr>
        </p:nvSpPr>
        <p:spPr/>
        <p:txBody>
          <a:bodyPr/>
          <a:lstStyle/>
          <a:p>
            <a:r>
              <a:rPr lang="en-US" dirty="0" smtClean="0"/>
              <a:t>Design Patterns</a:t>
            </a:r>
            <a:endParaRPr lang="en-US" dirty="0"/>
          </a:p>
        </p:txBody>
      </p:sp>
      <p:sp>
        <p:nvSpPr>
          <p:cNvPr id="5" name="Textplatzhalter 4"/>
          <p:cNvSpPr>
            <a:spLocks noGrp="1"/>
          </p:cNvSpPr>
          <p:nvPr>
            <p:ph type="body" sz="quarter" idx="11"/>
          </p:nvPr>
        </p:nvSpPr>
        <p:spPr/>
        <p:txBody>
          <a:bodyPr/>
          <a:lstStyle/>
          <a:p>
            <a:r>
              <a:rPr lang="en-US" dirty="0" smtClean="0"/>
              <a:t>Sind </a:t>
            </a:r>
            <a:r>
              <a:rPr lang="en-US" dirty="0" err="1" smtClean="0"/>
              <a:t>keine</a:t>
            </a:r>
            <a:r>
              <a:rPr lang="en-US" dirty="0" smtClean="0"/>
              <a:t> </a:t>
            </a:r>
            <a:r>
              <a:rPr lang="en-US" dirty="0" err="1" smtClean="0"/>
              <a:t>Lösung</a:t>
            </a:r>
            <a:endParaRPr lang="en-US"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971600" y="3861048"/>
            <a:ext cx="7200800" cy="1728192"/>
          </a:xfrm>
        </p:spPr>
        <p:txBody>
          <a:bodyPr>
            <a:normAutofit/>
          </a:bodyPr>
          <a:lstStyle/>
          <a:p>
            <a:r>
              <a:rPr lang="de-AT" sz="2000" dirty="0" smtClean="0">
                <a:latin typeface="Roboto" pitchFamily="2" charset="0"/>
                <a:ea typeface="Roboto" pitchFamily="2" charset="0"/>
                <a:hlinkClick r:id="rId2"/>
              </a:rPr>
              <a:t>https://twitter.com/#!/jmrtn</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3"/>
              </a:rPr>
              <a:t/>
            </a:r>
            <a:br>
              <a:rPr lang="de-AT" sz="1200" dirty="0" smtClean="0">
                <a:latin typeface="Roboto" pitchFamily="2" charset="0"/>
                <a:ea typeface="Roboto" pitchFamily="2" charset="0"/>
                <a:hlinkClick r:id="rId3"/>
              </a:rPr>
            </a:br>
            <a:r>
              <a:rPr lang="de-AT" sz="1200" dirty="0" smtClean="0">
                <a:latin typeface="Roboto" pitchFamily="2" charset="0"/>
                <a:ea typeface="Roboto" pitchFamily="2" charset="0"/>
                <a:hlinkClick r:id="rId3"/>
              </a:rPr>
              <a:t>http://jmrtn.com/notes/2012/02/17/design-patterns.html</a:t>
            </a:r>
            <a:endParaRPr lang="en-US" sz="1200" dirty="0">
              <a:latin typeface="Roboto" pitchFamily="2" charset="0"/>
              <a:ea typeface="Roboto" pitchFamily="2" charset="0"/>
            </a:endParaRPr>
          </a:p>
        </p:txBody>
      </p:sp>
      <p:pic>
        <p:nvPicPr>
          <p:cNvPr id="3074" name="Picture 2" descr="C:\Users\Johannes Hofmeister\Desktop\documents\EmpathicCode\me-laughing-in-madrid-cropped.png"/>
          <p:cNvPicPr>
            <a:picLocks noChangeAspect="1" noChangeArrowheads="1"/>
          </p:cNvPicPr>
          <p:nvPr/>
        </p:nvPicPr>
        <p:blipFill>
          <a:blip r:embed="rId4" cstate="print"/>
          <a:srcRect/>
          <a:stretch>
            <a:fillRect/>
          </a:stretch>
        </p:blipFill>
        <p:spPr bwMode="auto">
          <a:xfrm>
            <a:off x="3203848" y="1340768"/>
            <a:ext cx="2774529" cy="2774529"/>
          </a:xfrm>
          <a:prstGeom prst="rect">
            <a:avLst/>
          </a:prstGeom>
          <a:noFill/>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a:t>
            </a:r>
            <a:r>
              <a:rPr lang="en-US" sz="2000" dirty="0" smtClean="0">
                <a:latin typeface="Roboto" pitchFamily="2" charset="0"/>
                <a:ea typeface="Roboto" pitchFamily="2" charset="0"/>
              </a:rPr>
              <a:t>Segregation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rgbClr val="FF00FF"/>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rgbClr val="FF00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rgbClr val="FF00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extLst>
      <p:ext uri="{BB962C8B-B14F-4D97-AF65-F5344CB8AC3E}">
        <p14:creationId xmlns="" xmlns:p14="http://schemas.microsoft.com/office/powerpoint/2010/main" val="363971216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8000" dirty="0" err="1" smtClean="0">
                <a:solidFill>
                  <a:srgbClr val="FF00FF"/>
                </a:solidFill>
              </a:rPr>
              <a:t>DomänenBEZUG</a:t>
            </a:r>
            <a:endParaRPr lang="en-US" sz="8000" dirty="0">
              <a:solidFill>
                <a:srgbClr val="FF00FF"/>
              </a:solidFill>
            </a:endParaRPr>
          </a:p>
        </p:txBody>
      </p:sp>
      <p:sp>
        <p:nvSpPr>
          <p:cNvPr id="4" name="Textplatzhalter 3"/>
          <p:cNvSpPr>
            <a:spLocks noGrp="1"/>
          </p:cNvSpPr>
          <p:nvPr>
            <p:ph type="body" sz="quarter" idx="10"/>
          </p:nvPr>
        </p:nvSpPr>
        <p:spPr/>
        <p:txBody>
          <a:bodyPr/>
          <a:lstStyle/>
          <a:p>
            <a:r>
              <a:rPr lang="de-DE" dirty="0" smtClean="0"/>
              <a:t>Wenn du darüber sprichst…</a:t>
            </a:r>
            <a:endParaRPr lang="en-US" dirty="0"/>
          </a:p>
        </p:txBody>
      </p:sp>
      <p:sp>
        <p:nvSpPr>
          <p:cNvPr id="5" name="Textplatzhalter 4"/>
          <p:cNvSpPr>
            <a:spLocks noGrp="1"/>
          </p:cNvSpPr>
          <p:nvPr>
            <p:ph type="body" sz="quarter" idx="11"/>
          </p:nvPr>
        </p:nvSpPr>
        <p:spPr>
          <a:xfrm>
            <a:off x="683568" y="3933056"/>
            <a:ext cx="7776864" cy="935161"/>
          </a:xfrm>
        </p:spPr>
        <p:txBody>
          <a:bodyPr/>
          <a:lstStyle/>
          <a:p>
            <a:r>
              <a:rPr lang="de-DE" dirty="0" smtClean="0"/>
              <a:t>…ist es wahrscheinlich wichtig</a:t>
            </a:r>
            <a:endParaRPr lang="en-US" dirty="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Email Adressen </a:t>
            </a:r>
            <a:br>
              <a:rPr lang="de-DE" dirty="0" smtClean="0"/>
            </a:br>
            <a:r>
              <a:rPr lang="de-DE" dirty="0" smtClean="0"/>
              <a:t>sind </a:t>
            </a:r>
            <a:r>
              <a:rPr lang="de-DE" dirty="0" smtClean="0">
                <a:solidFill>
                  <a:srgbClr val="FF00FF"/>
                </a:solidFill>
              </a:rPr>
              <a:t>keine</a:t>
            </a:r>
            <a:r>
              <a:rPr lang="de-DE" dirty="0" smtClean="0"/>
              <a:t> Strings</a:t>
            </a:r>
            <a:endParaRPr lang="en-US" dirty="0">
              <a:solidFill>
                <a:srgbClr val="FF7400"/>
              </a:solidFill>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solidFill>
                  <a:srgbClr val="FF00FF"/>
                </a:solidFill>
              </a:rPr>
              <a:t>TinY</a:t>
            </a:r>
            <a:r>
              <a:rPr lang="de-DE" dirty="0" smtClean="0">
                <a:solidFill>
                  <a:srgbClr val="FF00FF"/>
                </a:solidFill>
              </a:rPr>
              <a:t> </a:t>
            </a:r>
            <a:r>
              <a:rPr lang="de-DE" dirty="0" err="1" smtClean="0">
                <a:solidFill>
                  <a:srgbClr val="FF00FF"/>
                </a:solidFill>
              </a:rPr>
              <a:t>TYpes</a:t>
            </a:r>
            <a:endParaRPr lang="en-US" dirty="0">
              <a:solidFill>
                <a:srgbClr val="FF00FF"/>
              </a:solidFill>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smtClean="0"/>
              <a:t>Dinge müssen </a:t>
            </a:r>
            <a:br>
              <a:rPr lang="de-DE" sz="4000" dirty="0" smtClean="0"/>
            </a:br>
            <a:r>
              <a:rPr lang="de-DE" sz="4000" dirty="0" smtClean="0"/>
              <a:t>nicht können</a:t>
            </a:r>
            <a:r>
              <a:rPr lang="de-DE" sz="2800" dirty="0" smtClean="0"/>
              <a:t/>
            </a:r>
            <a:br>
              <a:rPr lang="de-DE" sz="2800" dirty="0" smtClean="0"/>
            </a:br>
            <a:r>
              <a:rPr lang="de-DE" sz="3400" dirty="0" smtClean="0"/>
              <a:t>aber sie können </a:t>
            </a:r>
            <a:r>
              <a:rPr lang="de-DE" dirty="0" smtClean="0"/>
              <a:t/>
            </a:r>
            <a:br>
              <a:rPr lang="de-DE" dirty="0" smtClean="0"/>
            </a:br>
            <a:r>
              <a:rPr lang="de-DE" sz="13800" dirty="0" smtClean="0">
                <a:solidFill>
                  <a:srgbClr val="FF00FF"/>
                </a:solidFill>
              </a:rPr>
              <a:t>sein</a:t>
            </a:r>
            <a:endParaRPr lang="de-DE" dirty="0">
              <a:solidFill>
                <a:srgbClr val="FF00FF"/>
              </a:solidFill>
            </a:endParaRPr>
          </a:p>
        </p:txBody>
      </p:sp>
    </p:spTree>
    <p:extLst>
      <p:ext uri="{BB962C8B-B14F-4D97-AF65-F5344CB8AC3E}">
        <p14:creationId xmlns="" xmlns:p14="http://schemas.microsoft.com/office/powerpoint/2010/main" val="34063405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latin typeface="Roboto" pitchFamily="2" charset="0"/>
                <a:ea typeface="Roboto" pitchFamily="2" charset="0"/>
              </a:rPr>
              <a:t>Email</a:t>
            </a:r>
            <a:r>
              <a:rPr lang="de-DE" dirty="0" smtClean="0"/>
              <a:t/>
            </a:r>
            <a:br>
              <a:rPr lang="de-DE" dirty="0" smtClean="0"/>
            </a:br>
            <a:r>
              <a:rPr lang="de-DE" dirty="0"/>
              <a:t/>
            </a:r>
            <a:br>
              <a:rPr lang="de-DE" dirty="0"/>
            </a:br>
            <a:r>
              <a:rPr lang="de-DE" dirty="0" err="1" smtClean="0">
                <a:latin typeface="Roboto" pitchFamily="2" charset="0"/>
                <a:ea typeface="Roboto" pitchFamily="2" charset="0"/>
              </a:rPr>
              <a:t>InvalidEmail</a:t>
            </a:r>
            <a:endParaRPr lang="de-DE" dirty="0">
              <a:latin typeface="Roboto" pitchFamily="2" charset="0"/>
              <a:ea typeface="Roboto" pitchFamily="2" charset="0"/>
            </a:endParaRPr>
          </a:p>
        </p:txBody>
      </p:sp>
    </p:spTree>
    <p:extLst>
      <p:ext uri="{BB962C8B-B14F-4D97-AF65-F5344CB8AC3E}">
        <p14:creationId xmlns="" xmlns:p14="http://schemas.microsoft.com/office/powerpoint/2010/main" val="184270454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solidFill>
                  <a:srgbClr val="FF00FF"/>
                </a:solidFill>
              </a:rPr>
              <a:t>Poly</a:t>
            </a:r>
            <a:r>
              <a:rPr lang="de-DE" dirty="0" smtClean="0"/>
              <a:t>morphismen </a:t>
            </a:r>
            <a:br>
              <a:rPr lang="de-DE" dirty="0" smtClean="0"/>
            </a:br>
            <a:r>
              <a:rPr lang="de-DE" dirty="0"/>
              <a:t/>
            </a:r>
            <a:br>
              <a:rPr lang="de-DE" dirty="0"/>
            </a:br>
            <a:r>
              <a:rPr lang="de-DE" dirty="0" smtClean="0"/>
              <a:t>Typen</a:t>
            </a:r>
            <a:endParaRPr lang="de-DE" dirty="0"/>
          </a:p>
        </p:txBody>
      </p:sp>
    </p:spTree>
    <p:extLst>
      <p:ext uri="{BB962C8B-B14F-4D97-AF65-F5344CB8AC3E}">
        <p14:creationId xmlns="" xmlns:p14="http://schemas.microsoft.com/office/powerpoint/2010/main" val="178388530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9600" dirty="0" smtClean="0">
                <a:solidFill>
                  <a:srgbClr val="FF00FF"/>
                </a:solidFill>
              </a:rPr>
              <a:t>Domänensprache</a:t>
            </a:r>
            <a:endParaRPr lang="en-US" sz="9600" dirty="0">
              <a:solidFill>
                <a:srgbClr val="FF00FF"/>
              </a:solidFill>
            </a:endParaRPr>
          </a:p>
        </p:txBody>
      </p:sp>
      <p:sp>
        <p:nvSpPr>
          <p:cNvPr id="4" name="Textplatzhalter 3"/>
          <p:cNvSpPr>
            <a:spLocks noGrp="1"/>
          </p:cNvSpPr>
          <p:nvPr>
            <p:ph type="body" sz="quarter" idx="10"/>
          </p:nvPr>
        </p:nvSpPr>
        <p:spPr/>
        <p:txBody>
          <a:bodyPr/>
          <a:lstStyle/>
          <a:p>
            <a:r>
              <a:rPr lang="de-DE" dirty="0" smtClean="0"/>
              <a:t>Ubiquitous Language</a:t>
            </a:r>
            <a:endParaRPr lang="en-US" dirty="0"/>
          </a:p>
        </p:txBody>
      </p:sp>
      <p:sp>
        <p:nvSpPr>
          <p:cNvPr id="5" name="Textplatzhalter 4"/>
          <p:cNvSpPr>
            <a:spLocks noGrp="1"/>
          </p:cNvSpPr>
          <p:nvPr>
            <p:ph type="body" sz="quarter" idx="11"/>
          </p:nvPr>
        </p:nvSpPr>
        <p:spPr>
          <a:xfrm>
            <a:off x="683568" y="3933056"/>
            <a:ext cx="7776864" cy="935161"/>
          </a:xfrm>
        </p:spPr>
        <p:txBody>
          <a:bodyPr/>
          <a:lstStyle/>
          <a:p>
            <a:r>
              <a:rPr lang="de-DE" sz="4000" dirty="0" smtClean="0"/>
              <a:t>Gegen Babylonische Sprachverwirrung</a:t>
            </a:r>
            <a:endParaRPr lang="en-US" sz="40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Liskov Substitution Principle</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Interface Segregation Principle</a:t>
            </a:r>
            <a:endParaRPr lang="de-DE" sz="2000" dirty="0">
              <a:latin typeface="Roboto" pitchFamily="2"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Dependency Inversion Principle</a:t>
            </a:r>
            <a:endParaRPr lang="de-DE" sz="2000" dirty="0">
              <a:latin typeface="Roboto" pitchFamily="2" charset="0"/>
              <a:ea typeface="Roboto" pitchFamily="2" charset="0"/>
            </a:endParaRPr>
          </a:p>
        </p:txBody>
      </p:sp>
      <p:sp>
        <p:nvSpPr>
          <p:cNvPr id="8" name="Rechteck 7"/>
          <p:cNvSpPr/>
          <p:nvPr/>
        </p:nvSpPr>
        <p:spPr>
          <a:xfrm>
            <a:off x="2627784" y="33265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Systemische Metapher</a:t>
            </a:r>
            <a:br>
              <a:rPr lang="de-DE" dirty="0" smtClean="0"/>
            </a:br>
            <a:r>
              <a:rPr lang="de-DE" dirty="0" smtClean="0"/>
              <a:t/>
            </a:r>
            <a:br>
              <a:rPr lang="de-DE" dirty="0" smtClean="0"/>
            </a:br>
            <a:r>
              <a:rPr lang="de-DE" dirty="0" smtClean="0">
                <a:solidFill>
                  <a:srgbClr val="FF00FF"/>
                </a:solidFill>
              </a:rPr>
              <a:t>Klare Namen</a:t>
            </a:r>
            <a:endParaRPr lang="en-US" dirty="0">
              <a:solidFill>
                <a:srgbClr val="FF00FF"/>
              </a:solidFill>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Simple First</a:t>
            </a:r>
            <a:endParaRPr lang="de-DE" sz="2000" dirty="0">
              <a:solidFill>
                <a:schemeClr val="bg1">
                  <a:lumMod val="85000"/>
                </a:schemeClr>
              </a:solidFill>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Binary Dependency</a:t>
            </a:r>
            <a:endParaRPr lang="de-DE" sz="2000" dirty="0">
              <a:solidFill>
                <a:schemeClr val="bg1">
                  <a:lumMod val="85000"/>
                </a:schemeClr>
              </a:solidFill>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Abstraction </a:t>
            </a:r>
            <a:r>
              <a:rPr lang="en-US" sz="2000" dirty="0" smtClean="0">
                <a:solidFill>
                  <a:schemeClr val="bg1">
                    <a:lumMod val="85000"/>
                  </a:schemeClr>
                </a:solidFill>
                <a:latin typeface="Roboto" pitchFamily="2" charset="0"/>
                <a:ea typeface="Roboto" pitchFamily="2" charset="0"/>
              </a:rPr>
              <a:t>Segregation</a:t>
            </a:r>
            <a:endParaRPr lang="de-DE" sz="2000" dirty="0">
              <a:solidFill>
                <a:schemeClr val="bg1">
                  <a:lumMod val="85000"/>
                </a:schemeClr>
              </a:solidFill>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Domain Relationship</a:t>
            </a:r>
            <a:endParaRPr lang="de-DE" sz="2000" dirty="0">
              <a:solidFill>
                <a:schemeClr val="bg1">
                  <a:lumMod val="85000"/>
                </a:schemeClr>
              </a:solidFill>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Paradigm-Commitment</a:t>
            </a:r>
            <a:endParaRPr lang="de-DE" sz="2000" dirty="0">
              <a:solidFill>
                <a:schemeClr val="bg1">
                  <a:lumMod val="85000"/>
                </a:schemeClr>
              </a:solidFill>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rgbClr val="00FF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solidFill>
                <a:latin typeface="Roboto" pitchFamily="2" charset="0"/>
                <a:ea typeface="Roboto" pitchFamily="2" charset="0"/>
              </a:rPr>
              <a:t>Weasel Word Removal</a:t>
            </a:r>
            <a:endParaRPr lang="de-DE" sz="2000" dirty="0">
              <a:solidFill>
                <a:schemeClr val="bg1"/>
              </a:solidFill>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Listening </a:t>
            </a:r>
            <a:br>
              <a:rPr lang="en-US" sz="2000" dirty="0" smtClean="0">
                <a:solidFill>
                  <a:schemeClr val="bg1">
                    <a:lumMod val="85000"/>
                  </a:schemeClr>
                </a:solidFill>
                <a:latin typeface="Roboto" pitchFamily="2" charset="0"/>
                <a:ea typeface="Roboto" pitchFamily="2" charset="0"/>
              </a:rPr>
            </a:br>
            <a:r>
              <a:rPr lang="en-US" sz="2000" dirty="0" smtClean="0">
                <a:solidFill>
                  <a:schemeClr val="bg1">
                    <a:lumMod val="85000"/>
                  </a:schemeClr>
                </a:solidFill>
                <a:latin typeface="Roboto" pitchFamily="2" charset="0"/>
                <a:ea typeface="Roboto" pitchFamily="2" charset="0"/>
              </a:rPr>
              <a:t>and </a:t>
            </a:r>
            <a:br>
              <a:rPr lang="en-US" sz="2000" dirty="0" smtClean="0">
                <a:solidFill>
                  <a:schemeClr val="bg1">
                    <a:lumMod val="85000"/>
                  </a:schemeClr>
                </a:solidFill>
                <a:latin typeface="Roboto" pitchFamily="2" charset="0"/>
                <a:ea typeface="Roboto" pitchFamily="2" charset="0"/>
              </a:rPr>
            </a:br>
            <a:r>
              <a:rPr lang="en-US" sz="2000" dirty="0" smtClean="0">
                <a:solidFill>
                  <a:schemeClr val="bg1">
                    <a:lumMod val="85000"/>
                  </a:schemeClr>
                </a:solidFill>
                <a:latin typeface="Roboto" pitchFamily="2" charset="0"/>
                <a:ea typeface="Roboto" pitchFamily="2" charset="0"/>
              </a:rPr>
              <a:t>Learning</a:t>
            </a:r>
            <a:endParaRPr lang="de-DE" sz="2000" dirty="0">
              <a:solidFill>
                <a:schemeClr val="bg1">
                  <a:lumMod val="85000"/>
                </a:schemeClr>
              </a:solidFill>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Domain Language</a:t>
            </a:r>
            <a:endParaRPr lang="de-DE" sz="2000" dirty="0">
              <a:solidFill>
                <a:schemeClr val="bg1">
                  <a:lumMod val="85000"/>
                </a:schemeClr>
              </a:solidFill>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Patterns aren’t solutions</a:t>
            </a:r>
            <a:endParaRPr lang="de-DE" sz="2000" dirty="0">
              <a:solidFill>
                <a:schemeClr val="bg1">
                  <a:lumMod val="85000"/>
                </a:schemeClr>
              </a:solidFill>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Eloquence</a:t>
            </a:r>
            <a:endParaRPr lang="de-DE" sz="2000" dirty="0">
              <a:solidFill>
                <a:schemeClr val="bg1">
                  <a:lumMod val="85000"/>
                </a:schemeClr>
              </a:solidFill>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Shared Under-standing</a:t>
            </a:r>
            <a:endParaRPr lang="de-DE" sz="2000" dirty="0">
              <a:solidFill>
                <a:schemeClr val="bg1">
                  <a:lumMod val="85000"/>
                </a:schemeClr>
              </a:solidFill>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Languages</a:t>
            </a:r>
            <a:endParaRPr lang="de-DE" sz="2000" dirty="0">
              <a:solidFill>
                <a:schemeClr val="bg1">
                  <a:lumMod val="85000"/>
                </a:schemeClr>
              </a:solidFill>
              <a:latin typeface="Roboto" pitchFamily="2" charset="0"/>
              <a:ea typeface="Roboto" pitchFamily="2" charset="0"/>
            </a:endParaRPr>
          </a:p>
        </p:txBody>
      </p:sp>
    </p:spTree>
    <p:extLst>
      <p:ext uri="{BB962C8B-B14F-4D97-AF65-F5344CB8AC3E}">
        <p14:creationId xmlns="" xmlns:p14="http://schemas.microsoft.com/office/powerpoint/2010/main" val="363971216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FF00FF"/>
                </a:solidFill>
              </a:rPr>
              <a:t>Running</a:t>
            </a:r>
            <a:endParaRPr lang="en-US" dirty="0">
              <a:solidFill>
                <a:srgbClr val="FF00FF"/>
              </a:solidFill>
            </a:endParaRPr>
          </a:p>
        </p:txBody>
      </p:sp>
      <p:sp>
        <p:nvSpPr>
          <p:cNvPr id="3" name="Textplatzhalter 2"/>
          <p:cNvSpPr>
            <a:spLocks noGrp="1"/>
          </p:cNvSpPr>
          <p:nvPr>
            <p:ph type="body" sz="quarter" idx="10"/>
          </p:nvPr>
        </p:nvSpPr>
        <p:spPr/>
        <p:txBody>
          <a:bodyPr/>
          <a:lstStyle/>
          <a:p>
            <a:r>
              <a:rPr lang="en-US" dirty="0" smtClean="0"/>
              <a:t>Never Touch a</a:t>
            </a:r>
            <a:endParaRPr lang="en-US" dirty="0"/>
          </a:p>
        </p:txBody>
      </p:sp>
      <p:sp>
        <p:nvSpPr>
          <p:cNvPr id="4" name="Textplatzhalter 3"/>
          <p:cNvSpPr>
            <a:spLocks noGrp="1"/>
          </p:cNvSpPr>
          <p:nvPr>
            <p:ph type="body" sz="quarter" idx="11"/>
          </p:nvPr>
        </p:nvSpPr>
        <p:spPr/>
        <p:txBody>
          <a:bodyPr/>
          <a:lstStyle/>
          <a:p>
            <a:r>
              <a:rPr lang="en-US" dirty="0" smtClean="0"/>
              <a:t>System</a:t>
            </a:r>
            <a:endParaRPr lang="en-US" dirty="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FF00FF"/>
                </a:solidFill>
              </a:rPr>
              <a:t>Running</a:t>
            </a:r>
            <a:endParaRPr lang="en-US" dirty="0">
              <a:solidFill>
                <a:srgbClr val="FF00FF"/>
              </a:solidFill>
            </a:endParaRPr>
          </a:p>
        </p:txBody>
      </p:sp>
      <p:sp>
        <p:nvSpPr>
          <p:cNvPr id="3" name="Textplatzhalter 2"/>
          <p:cNvSpPr>
            <a:spLocks noGrp="1"/>
          </p:cNvSpPr>
          <p:nvPr>
            <p:ph type="body" sz="quarter" idx="10"/>
          </p:nvPr>
        </p:nvSpPr>
        <p:spPr/>
        <p:txBody>
          <a:bodyPr/>
          <a:lstStyle/>
          <a:p>
            <a:r>
              <a:rPr lang="en-US" dirty="0" smtClean="0"/>
              <a:t>Never Change a</a:t>
            </a:r>
            <a:endParaRPr lang="en-US" dirty="0"/>
          </a:p>
        </p:txBody>
      </p:sp>
      <p:sp>
        <p:nvSpPr>
          <p:cNvPr id="4" name="Textplatzhalter 3"/>
          <p:cNvSpPr>
            <a:spLocks noGrp="1"/>
          </p:cNvSpPr>
          <p:nvPr>
            <p:ph type="body" sz="quarter" idx="11"/>
          </p:nvPr>
        </p:nvSpPr>
        <p:spPr/>
        <p:txBody>
          <a:bodyPr/>
          <a:lstStyle/>
          <a:p>
            <a:r>
              <a:rPr lang="en-US" dirty="0" smtClean="0"/>
              <a:t>System</a:t>
            </a:r>
            <a:endParaRPr lang="en-US" dirty="0"/>
          </a:p>
        </p:txBody>
      </p:sp>
    </p:spTree>
    <p:extLst>
      <p:ext uri="{BB962C8B-B14F-4D97-AF65-F5344CB8AC3E}">
        <p14:creationId xmlns="" xmlns:p14="http://schemas.microsoft.com/office/powerpoint/2010/main" val="322583630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00DB00"/>
                </a:solidFill>
              </a:rPr>
              <a:t>Changing</a:t>
            </a:r>
            <a:endParaRPr lang="en-US" dirty="0">
              <a:solidFill>
                <a:srgbClr val="00DB00"/>
              </a:solidFill>
            </a:endParaRPr>
          </a:p>
        </p:txBody>
      </p:sp>
      <p:sp>
        <p:nvSpPr>
          <p:cNvPr id="3" name="Textplatzhalter 2"/>
          <p:cNvSpPr>
            <a:spLocks noGrp="1"/>
          </p:cNvSpPr>
          <p:nvPr>
            <p:ph type="body" sz="quarter" idx="10"/>
          </p:nvPr>
        </p:nvSpPr>
        <p:spPr/>
        <p:txBody>
          <a:bodyPr/>
          <a:lstStyle/>
          <a:p>
            <a:r>
              <a:rPr lang="en-US" dirty="0" smtClean="0"/>
              <a:t>Always run a</a:t>
            </a:r>
            <a:endParaRPr lang="en-US" dirty="0"/>
          </a:p>
        </p:txBody>
      </p:sp>
      <p:sp>
        <p:nvSpPr>
          <p:cNvPr id="4" name="Textplatzhalter 3"/>
          <p:cNvSpPr>
            <a:spLocks noGrp="1"/>
          </p:cNvSpPr>
          <p:nvPr>
            <p:ph type="body" sz="quarter" idx="11"/>
          </p:nvPr>
        </p:nvSpPr>
        <p:spPr/>
        <p:txBody>
          <a:bodyPr/>
          <a:lstStyle/>
          <a:p>
            <a:r>
              <a:rPr lang="en-US" dirty="0" smtClean="0"/>
              <a:t>System</a:t>
            </a:r>
            <a:endParaRPr lang="en-US" dirty="0"/>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dirty="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Blind men and the elephant</a:t>
            </a:r>
            <a:br>
              <a:rPr lang="en-US" dirty="0" smtClean="0"/>
            </a:br>
            <a:r>
              <a:rPr lang="en-US" dirty="0" smtClean="0"/>
              <a:t/>
            </a:r>
            <a:br>
              <a:rPr lang="en-US" dirty="0" smtClean="0"/>
            </a:br>
            <a:r>
              <a:rPr lang="en-US" dirty="0" smtClean="0">
                <a:solidFill>
                  <a:schemeClr val="tx1">
                    <a:lumMod val="75000"/>
                    <a:lumOff val="25000"/>
                  </a:schemeClr>
                </a:solidFill>
              </a:rPr>
              <a:t>John Godfrey Saxe</a:t>
            </a:r>
            <a:endParaRPr lang="en-US" dirty="0">
              <a:solidFill>
                <a:schemeClr val="tx1">
                  <a:lumMod val="75000"/>
                  <a:lumOff val="25000"/>
                </a:schemeClr>
              </a:solidFill>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en-US" sz="3600" dirty="0" smtClean="0">
                <a:solidFill>
                  <a:srgbClr val="FF7400"/>
                </a:solidFill>
                <a:latin typeface="Roboto" pitchFamily="2" charset="0"/>
                <a:ea typeface="Roboto" pitchFamily="2" charset="0"/>
              </a:rPr>
              <a:t>It was six men of </a:t>
            </a:r>
            <a:r>
              <a:rPr lang="en-US" sz="3600" dirty="0" err="1" smtClean="0">
                <a:solidFill>
                  <a:srgbClr val="FF7400"/>
                </a:solidFill>
                <a:latin typeface="Roboto" pitchFamily="2" charset="0"/>
                <a:ea typeface="Roboto" pitchFamily="2" charset="0"/>
              </a:rPr>
              <a:t>Indostan</a:t>
            </a:r>
            <a:r>
              <a:rPr lang="en-US" sz="3600" dirty="0" smtClean="0">
                <a:solidFill>
                  <a:srgbClr val="FF7400"/>
                </a:solidFill>
                <a:latin typeface="Roboto" pitchFamily="2" charset="0"/>
                <a:ea typeface="Roboto" pitchFamily="2" charset="0"/>
              </a:rPr>
              <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 To learning much inclined,</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Who went to see the Elephant</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 (Though all of them were blind),</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That each by observation</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 Might satisfy his mind.</a:t>
            </a:r>
            <a:br>
              <a:rPr lang="en-US" sz="3600" dirty="0" smtClean="0">
                <a:solidFill>
                  <a:srgbClr val="FF7400"/>
                </a:solidFill>
                <a:latin typeface="Roboto" pitchFamily="2" charset="0"/>
                <a:ea typeface="Roboto" pitchFamily="2" charset="0"/>
              </a:rPr>
            </a:br>
            <a:endParaRPr lang="en-US" sz="3600" dirty="0">
              <a:solidFill>
                <a:srgbClr val="FF7400"/>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First</a:t>
            </a:r>
            <a:r>
              <a:rPr lang="en-US" sz="3600" dirty="0" smtClean="0">
                <a:latin typeface="Roboto" pitchFamily="2" charset="0"/>
                <a:ea typeface="Roboto" pitchFamily="2" charset="0"/>
              </a:rPr>
              <a:t> approached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And happening to fall</a:t>
            </a:r>
            <a:br>
              <a:rPr lang="en-US" sz="3600" dirty="0" smtClean="0">
                <a:latin typeface="Roboto" pitchFamily="2" charset="0"/>
                <a:ea typeface="Roboto" pitchFamily="2" charset="0"/>
              </a:rPr>
            </a:br>
            <a:r>
              <a:rPr lang="en-US" sz="3600" dirty="0" smtClean="0">
                <a:latin typeface="Roboto" pitchFamily="2" charset="0"/>
                <a:ea typeface="Roboto" pitchFamily="2" charset="0"/>
              </a:rPr>
              <a:t>Against his broad and sturdy side,</a:t>
            </a:r>
            <a:br>
              <a:rPr lang="en-US" sz="3600" dirty="0" smtClean="0">
                <a:latin typeface="Roboto" pitchFamily="2" charset="0"/>
                <a:ea typeface="Roboto" pitchFamily="2" charset="0"/>
              </a:rPr>
            </a:br>
            <a:r>
              <a:rPr lang="en-US" sz="3600" dirty="0" smtClean="0">
                <a:latin typeface="Roboto" pitchFamily="2" charset="0"/>
                <a:ea typeface="Roboto" pitchFamily="2" charset="0"/>
              </a:rPr>
              <a:t> At once began to bawl:</a:t>
            </a:r>
            <a:br>
              <a:rPr lang="en-US" sz="3600" dirty="0" smtClean="0">
                <a:latin typeface="Roboto" pitchFamily="2" charset="0"/>
                <a:ea typeface="Roboto" pitchFamily="2" charset="0"/>
              </a:rPr>
            </a:br>
            <a:r>
              <a:rPr lang="en-US" sz="3600" dirty="0" smtClean="0">
                <a:latin typeface="Roboto" pitchFamily="2" charset="0"/>
                <a:ea typeface="Roboto" pitchFamily="2" charset="0"/>
              </a:rPr>
              <a:t>"God bless me!—but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wall!"</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Second</a:t>
            </a:r>
            <a:r>
              <a:rPr lang="en-US" sz="3600" dirty="0" smtClean="0">
                <a:latin typeface="Roboto" pitchFamily="2" charset="0"/>
                <a:ea typeface="Roboto" pitchFamily="2" charset="0"/>
              </a:rPr>
              <a:t>, feeling of the tusk,</a:t>
            </a:r>
            <a:br>
              <a:rPr lang="en-US" sz="3600" dirty="0" smtClean="0">
                <a:latin typeface="Roboto" pitchFamily="2" charset="0"/>
                <a:ea typeface="Roboto" pitchFamily="2" charset="0"/>
              </a:rPr>
            </a:br>
            <a:r>
              <a:rPr lang="en-US" sz="3600" dirty="0" smtClean="0">
                <a:latin typeface="Roboto" pitchFamily="2" charset="0"/>
                <a:ea typeface="Roboto" pitchFamily="2" charset="0"/>
              </a:rPr>
              <a:t> Cried:"Ho!—what have we here</a:t>
            </a:r>
            <a:br>
              <a:rPr lang="en-US" sz="3600" dirty="0" smtClean="0">
                <a:latin typeface="Roboto" pitchFamily="2" charset="0"/>
                <a:ea typeface="Roboto" pitchFamily="2" charset="0"/>
              </a:rPr>
            </a:br>
            <a:r>
              <a:rPr lang="en-US" sz="3600" dirty="0" smtClean="0">
                <a:latin typeface="Roboto" pitchFamily="2" charset="0"/>
                <a:ea typeface="Roboto" pitchFamily="2" charset="0"/>
              </a:rPr>
              <a:t>So very round and smooth and sharp?</a:t>
            </a:r>
            <a:br>
              <a:rPr lang="en-US" sz="3600" dirty="0" smtClean="0">
                <a:latin typeface="Roboto" pitchFamily="2" charset="0"/>
                <a:ea typeface="Roboto" pitchFamily="2" charset="0"/>
              </a:rPr>
            </a:br>
            <a:r>
              <a:rPr lang="en-US" sz="3600" dirty="0" smtClean="0">
                <a:latin typeface="Roboto" pitchFamily="2" charset="0"/>
                <a:ea typeface="Roboto" pitchFamily="2" charset="0"/>
              </a:rPr>
              <a:t> To me 't is mighty clear</a:t>
            </a:r>
            <a:br>
              <a:rPr lang="en-US" sz="3600" dirty="0" smtClean="0">
                <a:latin typeface="Roboto" pitchFamily="2" charset="0"/>
                <a:ea typeface="Roboto" pitchFamily="2" charset="0"/>
              </a:rPr>
            </a:br>
            <a:r>
              <a:rPr lang="en-US" sz="3600" dirty="0" smtClean="0">
                <a:latin typeface="Roboto" pitchFamily="2" charset="0"/>
                <a:ea typeface="Roboto" pitchFamily="2" charset="0"/>
              </a:rPr>
              <a:t>This wonder of an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spear!"</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Interface Segregation Principle</a:t>
            </a:r>
            <a:endParaRPr lang="de-DE" sz="2000" dirty="0">
              <a:latin typeface="Roboto" pitchFamily="2"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Dependency Inversion Principle</a:t>
            </a:r>
            <a:endParaRPr lang="de-DE" sz="2000" dirty="0">
              <a:latin typeface="Roboto" pitchFamily="2" charset="0"/>
              <a:ea typeface="Roboto" pitchFamily="2" charset="0"/>
            </a:endParaRPr>
          </a:p>
        </p:txBody>
      </p:sp>
      <p:sp>
        <p:nvSpPr>
          <p:cNvPr id="8" name="Rechteck 7"/>
          <p:cNvSpPr/>
          <p:nvPr/>
        </p:nvSpPr>
        <p:spPr>
          <a:xfrm>
            <a:off x="262778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9" name="Rechteck 8"/>
          <p:cNvSpPr/>
          <p:nvPr/>
        </p:nvSpPr>
        <p:spPr>
          <a:xfrm>
            <a:off x="4788024" y="33265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Third</a:t>
            </a:r>
            <a:r>
              <a:rPr lang="en-US" sz="3600" dirty="0" smtClean="0">
                <a:latin typeface="Roboto" pitchFamily="2" charset="0"/>
                <a:ea typeface="Roboto" pitchFamily="2" charset="0"/>
              </a:rPr>
              <a:t> approached the animal,</a:t>
            </a:r>
            <a:br>
              <a:rPr lang="en-US" sz="3600" dirty="0" smtClean="0">
                <a:latin typeface="Roboto" pitchFamily="2" charset="0"/>
                <a:ea typeface="Roboto" pitchFamily="2" charset="0"/>
              </a:rPr>
            </a:br>
            <a:r>
              <a:rPr lang="en-US" sz="3600" dirty="0" smtClean="0">
                <a:latin typeface="Roboto" pitchFamily="2" charset="0"/>
                <a:ea typeface="Roboto" pitchFamily="2" charset="0"/>
              </a:rPr>
              <a:t> And happening to take</a:t>
            </a:r>
            <a:br>
              <a:rPr lang="en-US" sz="3600" dirty="0" smtClean="0">
                <a:latin typeface="Roboto" pitchFamily="2" charset="0"/>
                <a:ea typeface="Roboto" pitchFamily="2" charset="0"/>
              </a:rPr>
            </a:br>
            <a:r>
              <a:rPr lang="en-US" sz="3600" dirty="0" smtClean="0">
                <a:latin typeface="Roboto" pitchFamily="2" charset="0"/>
                <a:ea typeface="Roboto" pitchFamily="2" charset="0"/>
              </a:rPr>
              <a:t>The squirming trunk within his hands,</a:t>
            </a:r>
            <a:br>
              <a:rPr lang="en-US" sz="3600" dirty="0" smtClean="0">
                <a:latin typeface="Roboto" pitchFamily="2" charset="0"/>
                <a:ea typeface="Roboto" pitchFamily="2" charset="0"/>
              </a:rPr>
            </a:br>
            <a:r>
              <a:rPr lang="en-US" sz="3600" dirty="0" smtClean="0">
                <a:latin typeface="Roboto" pitchFamily="2" charset="0"/>
                <a:ea typeface="Roboto" pitchFamily="2" charset="0"/>
              </a:rPr>
              <a:t> Thus boldly up and </a:t>
            </a:r>
            <a:r>
              <a:rPr lang="en-US" sz="3600" dirty="0" err="1" smtClean="0">
                <a:latin typeface="Roboto" pitchFamily="2" charset="0"/>
                <a:ea typeface="Roboto" pitchFamily="2" charset="0"/>
              </a:rPr>
              <a:t>spake</a:t>
            </a:r>
            <a:r>
              <a:rPr lang="en-US" sz="3600" dirty="0" smtClean="0">
                <a:latin typeface="Roboto" pitchFamily="2" charset="0"/>
                <a:ea typeface="Roboto" pitchFamily="2" charset="0"/>
              </a:rPr>
              <a:t>:</a:t>
            </a:r>
            <a:br>
              <a:rPr lang="en-US" sz="3600" dirty="0" smtClean="0">
                <a:latin typeface="Roboto" pitchFamily="2" charset="0"/>
                <a:ea typeface="Roboto" pitchFamily="2" charset="0"/>
              </a:rPr>
            </a:br>
            <a:r>
              <a:rPr lang="en-US" sz="3600" dirty="0" smtClean="0">
                <a:latin typeface="Roboto" pitchFamily="2" charset="0"/>
                <a:ea typeface="Roboto" pitchFamily="2" charset="0"/>
              </a:rPr>
              <a:t>"I see," </a:t>
            </a:r>
            <a:r>
              <a:rPr lang="en-US" sz="3600" dirty="0" err="1" smtClean="0">
                <a:latin typeface="Roboto" pitchFamily="2" charset="0"/>
                <a:ea typeface="Roboto" pitchFamily="2" charset="0"/>
              </a:rPr>
              <a:t>quoth</a:t>
            </a:r>
            <a:r>
              <a:rPr lang="en-US" sz="3600" dirty="0" smtClean="0">
                <a:latin typeface="Roboto" pitchFamily="2" charset="0"/>
                <a:ea typeface="Roboto" pitchFamily="2" charset="0"/>
              </a:rPr>
              <a:t> he,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snake!"</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Fourth</a:t>
            </a:r>
            <a:r>
              <a:rPr lang="en-US" sz="3600" dirty="0" smtClean="0">
                <a:latin typeface="Roboto" pitchFamily="2" charset="0"/>
                <a:ea typeface="Roboto" pitchFamily="2" charset="0"/>
              </a:rPr>
              <a:t> reached out his eager hand,</a:t>
            </a:r>
            <a:br>
              <a:rPr lang="en-US" sz="3600" dirty="0" smtClean="0">
                <a:latin typeface="Roboto" pitchFamily="2" charset="0"/>
                <a:ea typeface="Roboto" pitchFamily="2" charset="0"/>
              </a:rPr>
            </a:br>
            <a:r>
              <a:rPr lang="en-US" sz="3600" dirty="0" smtClean="0">
                <a:latin typeface="Roboto" pitchFamily="2" charset="0"/>
                <a:ea typeface="Roboto" pitchFamily="2" charset="0"/>
              </a:rPr>
              <a:t> And felt about the knee.</a:t>
            </a:r>
            <a:br>
              <a:rPr lang="en-US" sz="3600" dirty="0" smtClean="0">
                <a:latin typeface="Roboto" pitchFamily="2" charset="0"/>
                <a:ea typeface="Roboto" pitchFamily="2" charset="0"/>
              </a:rPr>
            </a:br>
            <a:r>
              <a:rPr lang="en-US" sz="3600" dirty="0" smtClean="0">
                <a:latin typeface="Roboto" pitchFamily="2" charset="0"/>
                <a:ea typeface="Roboto" pitchFamily="2" charset="0"/>
              </a:rPr>
              <a:t>"What most this wondrous beast is like</a:t>
            </a:r>
            <a:br>
              <a:rPr lang="en-US" sz="3600" dirty="0" smtClean="0">
                <a:latin typeface="Roboto" pitchFamily="2" charset="0"/>
                <a:ea typeface="Roboto" pitchFamily="2" charset="0"/>
              </a:rPr>
            </a:br>
            <a:r>
              <a:rPr lang="en-US" sz="3600" dirty="0" smtClean="0">
                <a:latin typeface="Roboto" pitchFamily="2" charset="0"/>
                <a:ea typeface="Roboto" pitchFamily="2" charset="0"/>
              </a:rPr>
              <a:t> Is mighty plain," </a:t>
            </a:r>
            <a:r>
              <a:rPr lang="en-US" sz="3600" dirty="0" err="1" smtClean="0">
                <a:latin typeface="Roboto" pitchFamily="2" charset="0"/>
                <a:ea typeface="Roboto" pitchFamily="2" charset="0"/>
              </a:rPr>
              <a:t>quoth</a:t>
            </a:r>
            <a:r>
              <a:rPr lang="en-US" sz="3600" dirty="0" smtClean="0">
                <a:latin typeface="Roboto" pitchFamily="2" charset="0"/>
                <a:ea typeface="Roboto" pitchFamily="2" charset="0"/>
              </a:rPr>
              <a:t> he;</a:t>
            </a:r>
            <a:br>
              <a:rPr lang="en-US" sz="3600" dirty="0" smtClean="0">
                <a:latin typeface="Roboto" pitchFamily="2" charset="0"/>
                <a:ea typeface="Roboto" pitchFamily="2" charset="0"/>
              </a:rPr>
            </a:br>
            <a:r>
              <a:rPr lang="en-US" sz="3600" dirty="0" smtClean="0">
                <a:latin typeface="Roboto" pitchFamily="2" charset="0"/>
                <a:ea typeface="Roboto" pitchFamily="2" charset="0"/>
              </a:rPr>
              <a:t>"'T is clear enough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tree!"</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Fifth</a:t>
            </a:r>
            <a:r>
              <a:rPr lang="en-US" sz="3600" dirty="0" smtClean="0">
                <a:latin typeface="Roboto" pitchFamily="2" charset="0"/>
                <a:ea typeface="Roboto" pitchFamily="2" charset="0"/>
              </a:rPr>
              <a:t>, who chanced to touch the ear,</a:t>
            </a:r>
            <a:br>
              <a:rPr lang="en-US" sz="3600" dirty="0" smtClean="0">
                <a:latin typeface="Roboto" pitchFamily="2" charset="0"/>
                <a:ea typeface="Roboto" pitchFamily="2" charset="0"/>
              </a:rPr>
            </a:br>
            <a:r>
              <a:rPr lang="en-US" sz="3600" dirty="0" smtClean="0">
                <a:latin typeface="Roboto" pitchFamily="2" charset="0"/>
                <a:ea typeface="Roboto" pitchFamily="2" charset="0"/>
              </a:rPr>
              <a:t> Said: "</a:t>
            </a:r>
            <a:r>
              <a:rPr lang="en-US" sz="3600" dirty="0" err="1" smtClean="0">
                <a:latin typeface="Roboto" pitchFamily="2" charset="0"/>
                <a:ea typeface="Roboto" pitchFamily="2" charset="0"/>
              </a:rPr>
              <a:t>E'en</a:t>
            </a:r>
            <a:r>
              <a:rPr lang="en-US" sz="3600" dirty="0" smtClean="0">
                <a:latin typeface="Roboto" pitchFamily="2" charset="0"/>
                <a:ea typeface="Roboto" pitchFamily="2" charset="0"/>
              </a:rPr>
              <a:t> the blindest man</a:t>
            </a:r>
            <a:br>
              <a:rPr lang="en-US" sz="3600" dirty="0" smtClean="0">
                <a:latin typeface="Roboto" pitchFamily="2" charset="0"/>
                <a:ea typeface="Roboto" pitchFamily="2" charset="0"/>
              </a:rPr>
            </a:br>
            <a:r>
              <a:rPr lang="en-US" sz="3600" dirty="0" smtClean="0">
                <a:latin typeface="Roboto" pitchFamily="2" charset="0"/>
                <a:ea typeface="Roboto" pitchFamily="2" charset="0"/>
              </a:rPr>
              <a:t>Can tell what this resembles most;</a:t>
            </a:r>
            <a:br>
              <a:rPr lang="en-US" sz="3600" dirty="0" smtClean="0">
                <a:latin typeface="Roboto" pitchFamily="2" charset="0"/>
                <a:ea typeface="Roboto" pitchFamily="2" charset="0"/>
              </a:rPr>
            </a:br>
            <a:r>
              <a:rPr lang="en-US" sz="3600" dirty="0" smtClean="0">
                <a:latin typeface="Roboto" pitchFamily="2" charset="0"/>
                <a:ea typeface="Roboto" pitchFamily="2" charset="0"/>
              </a:rPr>
              <a:t> Deny the fact who can,</a:t>
            </a:r>
            <a:br>
              <a:rPr lang="en-US" sz="3600" dirty="0" smtClean="0">
                <a:latin typeface="Roboto" pitchFamily="2" charset="0"/>
                <a:ea typeface="Roboto" pitchFamily="2" charset="0"/>
              </a:rPr>
            </a:br>
            <a:r>
              <a:rPr lang="en-US" sz="3600" dirty="0" smtClean="0">
                <a:latin typeface="Roboto" pitchFamily="2" charset="0"/>
                <a:ea typeface="Roboto" pitchFamily="2" charset="0"/>
              </a:rPr>
              <a:t>This marvel of an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fan!"</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Sixth</a:t>
            </a:r>
            <a:r>
              <a:rPr lang="en-US" sz="3600" dirty="0" smtClean="0">
                <a:latin typeface="Roboto" pitchFamily="2" charset="0"/>
                <a:ea typeface="Roboto" pitchFamily="2" charset="0"/>
              </a:rPr>
              <a:t> no sooner had begun</a:t>
            </a:r>
            <a:br>
              <a:rPr lang="en-US" sz="3600" dirty="0" smtClean="0">
                <a:latin typeface="Roboto" pitchFamily="2" charset="0"/>
                <a:ea typeface="Roboto" pitchFamily="2" charset="0"/>
              </a:rPr>
            </a:br>
            <a:r>
              <a:rPr lang="en-US" sz="3600" dirty="0" smtClean="0">
                <a:latin typeface="Roboto" pitchFamily="2" charset="0"/>
                <a:ea typeface="Roboto" pitchFamily="2" charset="0"/>
              </a:rPr>
              <a:t> About the beast to grope,</a:t>
            </a:r>
            <a:br>
              <a:rPr lang="en-US" sz="3600" dirty="0" smtClean="0">
                <a:latin typeface="Roboto" pitchFamily="2" charset="0"/>
                <a:ea typeface="Roboto" pitchFamily="2" charset="0"/>
              </a:rPr>
            </a:br>
            <a:r>
              <a:rPr lang="en-US" sz="3600" dirty="0" smtClean="0">
                <a:latin typeface="Roboto" pitchFamily="2" charset="0"/>
                <a:ea typeface="Roboto" pitchFamily="2" charset="0"/>
              </a:rPr>
              <a:t>Than, seizing on the swinging tail</a:t>
            </a:r>
            <a:br>
              <a:rPr lang="en-US" sz="3600" dirty="0" smtClean="0">
                <a:latin typeface="Roboto" pitchFamily="2" charset="0"/>
                <a:ea typeface="Roboto" pitchFamily="2" charset="0"/>
              </a:rPr>
            </a:br>
            <a:r>
              <a:rPr lang="en-US" sz="3600" dirty="0" smtClean="0">
                <a:latin typeface="Roboto" pitchFamily="2" charset="0"/>
                <a:ea typeface="Roboto" pitchFamily="2" charset="0"/>
              </a:rPr>
              <a:t> That fell within his scope,</a:t>
            </a:r>
            <a:br>
              <a:rPr lang="en-US" sz="3600" dirty="0" smtClean="0">
                <a:latin typeface="Roboto" pitchFamily="2" charset="0"/>
                <a:ea typeface="Roboto" pitchFamily="2" charset="0"/>
              </a:rPr>
            </a:br>
            <a:r>
              <a:rPr lang="en-US" sz="3600" dirty="0" smtClean="0">
                <a:latin typeface="Roboto" pitchFamily="2" charset="0"/>
                <a:ea typeface="Roboto" pitchFamily="2" charset="0"/>
              </a:rPr>
              <a:t>"I see," </a:t>
            </a:r>
            <a:r>
              <a:rPr lang="en-US" sz="3600" dirty="0" err="1" smtClean="0">
                <a:latin typeface="Roboto" pitchFamily="2" charset="0"/>
                <a:ea typeface="Roboto" pitchFamily="2" charset="0"/>
              </a:rPr>
              <a:t>quoth</a:t>
            </a:r>
            <a:r>
              <a:rPr lang="en-US" sz="3600" dirty="0" smtClean="0">
                <a:latin typeface="Roboto" pitchFamily="2" charset="0"/>
                <a:ea typeface="Roboto" pitchFamily="2" charset="0"/>
              </a:rPr>
              <a:t> he,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rope!"</a:t>
            </a:r>
            <a:br>
              <a:rPr lang="en-US" sz="3600" dirty="0" smtClean="0">
                <a:latin typeface="Roboto" pitchFamily="2" charset="0"/>
                <a:ea typeface="Roboto" pitchFamily="2" charset="0"/>
              </a:rPr>
            </a:b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solidFill>
                  <a:srgbClr val="00DB00"/>
                </a:solidFill>
                <a:latin typeface="Roboto" pitchFamily="2" charset="0"/>
                <a:ea typeface="Roboto" pitchFamily="2" charset="0"/>
              </a:rPr>
              <a:t>And so these men of </a:t>
            </a:r>
            <a:r>
              <a:rPr lang="en-US" sz="3600" dirty="0" err="1" smtClean="0">
                <a:solidFill>
                  <a:srgbClr val="00DB00"/>
                </a:solidFill>
                <a:latin typeface="Roboto" pitchFamily="2" charset="0"/>
                <a:ea typeface="Roboto" pitchFamily="2" charset="0"/>
              </a:rPr>
              <a:t>Indostan</a:t>
            </a:r>
            <a:r>
              <a:rPr lang="en-US" sz="3600" dirty="0" smtClean="0">
                <a:solidFill>
                  <a:srgbClr val="00DB00"/>
                </a:solidFill>
                <a:latin typeface="Roboto" pitchFamily="2" charset="0"/>
                <a:ea typeface="Roboto" pitchFamily="2" charset="0"/>
              </a:rPr>
              <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 Disputed loud and long,</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Each in his own opinion</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 Exceeding stiff and strong,</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Though each was partly </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in the right,</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 And all were in the wrong!</a:t>
            </a:r>
            <a:endParaRPr lang="en-US" sz="3600" dirty="0">
              <a:solidFill>
                <a:srgbClr val="00DB00"/>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solidFill>
                  <a:srgbClr val="FF00FF"/>
                </a:solidFill>
                <a:latin typeface="Roboto" pitchFamily="2" charset="0"/>
                <a:ea typeface="Roboto" pitchFamily="2" charset="0"/>
              </a:rPr>
              <a:t>So, oft in </a:t>
            </a:r>
            <a:r>
              <a:rPr lang="en-US" sz="3600" dirty="0" err="1" smtClean="0">
                <a:solidFill>
                  <a:srgbClr val="FF00FF"/>
                </a:solidFill>
                <a:latin typeface="Roboto" pitchFamily="2" charset="0"/>
                <a:ea typeface="Roboto" pitchFamily="2" charset="0"/>
              </a:rPr>
              <a:t>theologic</a:t>
            </a:r>
            <a:r>
              <a:rPr lang="en-US" sz="3600" dirty="0" smtClean="0">
                <a:solidFill>
                  <a:srgbClr val="FF00FF"/>
                </a:solidFill>
                <a:latin typeface="Roboto" pitchFamily="2" charset="0"/>
                <a:ea typeface="Roboto" pitchFamily="2" charset="0"/>
              </a:rPr>
              <a:t> wars</a:t>
            </a:r>
            <a:br>
              <a:rPr lang="en-US" sz="3600" dirty="0" smtClean="0">
                <a:solidFill>
                  <a:srgbClr val="FF00FF"/>
                </a:solidFill>
                <a:latin typeface="Roboto" pitchFamily="2" charset="0"/>
                <a:ea typeface="Roboto" pitchFamily="2" charset="0"/>
              </a:rPr>
            </a:br>
            <a:r>
              <a:rPr lang="en-US" sz="3600" dirty="0" smtClean="0">
                <a:solidFill>
                  <a:srgbClr val="FF00FF"/>
                </a:solidFill>
                <a:latin typeface="Roboto" pitchFamily="2" charset="0"/>
                <a:ea typeface="Roboto" pitchFamily="2" charset="0"/>
              </a:rPr>
              <a:t> The disputants, I </a:t>
            </a:r>
            <a:r>
              <a:rPr lang="en-US" sz="3600" dirty="0" err="1" smtClean="0">
                <a:solidFill>
                  <a:srgbClr val="FF00FF"/>
                </a:solidFill>
                <a:latin typeface="Roboto" pitchFamily="2" charset="0"/>
                <a:ea typeface="Roboto" pitchFamily="2" charset="0"/>
              </a:rPr>
              <a:t>ween</a:t>
            </a:r>
            <a:r>
              <a:rPr lang="en-US" sz="3600" dirty="0" smtClean="0">
                <a:solidFill>
                  <a:srgbClr val="FF00FF"/>
                </a:solidFill>
                <a:latin typeface="Roboto" pitchFamily="2" charset="0"/>
                <a:ea typeface="Roboto" pitchFamily="2" charset="0"/>
              </a:rPr>
              <a:t>,</a:t>
            </a:r>
            <a:br>
              <a:rPr lang="en-US" sz="3600" dirty="0" smtClean="0">
                <a:solidFill>
                  <a:srgbClr val="FF00FF"/>
                </a:solidFill>
                <a:latin typeface="Roboto" pitchFamily="2" charset="0"/>
                <a:ea typeface="Roboto" pitchFamily="2" charset="0"/>
              </a:rPr>
            </a:br>
            <a:r>
              <a:rPr lang="en-US" sz="3600" dirty="0" smtClean="0">
                <a:solidFill>
                  <a:srgbClr val="FF00FF"/>
                </a:solidFill>
                <a:latin typeface="Roboto" pitchFamily="2" charset="0"/>
                <a:ea typeface="Roboto" pitchFamily="2" charset="0"/>
              </a:rPr>
              <a:t>Rail on in utter ignorance</a:t>
            </a:r>
            <a:br>
              <a:rPr lang="en-US" sz="3600" dirty="0" smtClean="0">
                <a:solidFill>
                  <a:srgbClr val="FF00FF"/>
                </a:solidFill>
                <a:latin typeface="Roboto" pitchFamily="2" charset="0"/>
                <a:ea typeface="Roboto" pitchFamily="2" charset="0"/>
              </a:rPr>
            </a:br>
            <a:r>
              <a:rPr lang="en-US" sz="3600" dirty="0" smtClean="0">
                <a:solidFill>
                  <a:srgbClr val="FF00FF"/>
                </a:solidFill>
                <a:latin typeface="Roboto" pitchFamily="2" charset="0"/>
                <a:ea typeface="Roboto" pitchFamily="2" charset="0"/>
              </a:rPr>
              <a:t> Of what each other mean,</a:t>
            </a:r>
            <a:br>
              <a:rPr lang="en-US" sz="3600" dirty="0" smtClean="0">
                <a:solidFill>
                  <a:srgbClr val="FF00FF"/>
                </a:solidFill>
                <a:latin typeface="Roboto" pitchFamily="2" charset="0"/>
                <a:ea typeface="Roboto" pitchFamily="2" charset="0"/>
              </a:rPr>
            </a:br>
            <a:r>
              <a:rPr lang="en-US" sz="3600" i="1" dirty="0" smtClean="0">
                <a:solidFill>
                  <a:srgbClr val="FF00FF"/>
                </a:solidFill>
                <a:latin typeface="Roboto" pitchFamily="2" charset="0"/>
                <a:ea typeface="Roboto" pitchFamily="2" charset="0"/>
              </a:rPr>
              <a:t>And prate about an Elephant</a:t>
            </a:r>
            <a:r>
              <a:rPr lang="en-US" sz="3600" dirty="0" smtClean="0">
                <a:solidFill>
                  <a:srgbClr val="FF00FF"/>
                </a:solidFill>
                <a:latin typeface="Roboto" pitchFamily="2" charset="0"/>
                <a:ea typeface="Roboto" pitchFamily="2" charset="0"/>
              </a:rPr>
              <a:t/>
            </a:r>
            <a:br>
              <a:rPr lang="en-US" sz="3600" dirty="0" smtClean="0">
                <a:solidFill>
                  <a:srgbClr val="FF00FF"/>
                </a:solidFill>
                <a:latin typeface="Roboto" pitchFamily="2" charset="0"/>
                <a:ea typeface="Roboto" pitchFamily="2" charset="0"/>
              </a:rPr>
            </a:br>
            <a:r>
              <a:rPr lang="en-US" sz="3600" dirty="0" smtClean="0">
                <a:solidFill>
                  <a:srgbClr val="FF00FF"/>
                </a:solidFill>
                <a:latin typeface="Roboto" pitchFamily="2" charset="0"/>
                <a:ea typeface="Roboto" pitchFamily="2" charset="0"/>
              </a:rPr>
              <a:t> </a:t>
            </a:r>
            <a:r>
              <a:rPr lang="en-US" sz="3600" i="1" dirty="0" smtClean="0">
                <a:solidFill>
                  <a:srgbClr val="FF00FF"/>
                </a:solidFill>
                <a:latin typeface="Roboto" pitchFamily="2" charset="0"/>
                <a:ea typeface="Roboto" pitchFamily="2" charset="0"/>
              </a:rPr>
              <a:t>Not one of them has seen!</a:t>
            </a:r>
            <a:endParaRPr lang="en-US" sz="3600" dirty="0">
              <a:solidFill>
                <a:srgbClr val="FF00FF"/>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Blue</a:t>
            </a:r>
          </a:p>
          <a:p>
            <a:pPr algn="ctr"/>
            <a:r>
              <a:rPr lang="en-US" sz="2000" dirty="0" err="1" smtClean="0">
                <a:latin typeface="Roboto" pitchFamily="2" charset="0"/>
                <a:ea typeface="Roboto" pitchFamily="2" charset="0"/>
              </a:rPr>
              <a:t>Rgb</a:t>
            </a:r>
            <a:r>
              <a:rPr lang="en-US" sz="2000" dirty="0" smtClean="0">
                <a:latin typeface="Roboto" pitchFamily="2" charset="0"/>
                <a:ea typeface="Roboto" pitchFamily="2" charset="0"/>
              </a:rPr>
              <a:t>,</a:t>
            </a:r>
          </a:p>
          <a:p>
            <a:pPr algn="ctr"/>
            <a:r>
              <a:rPr lang="en-US" sz="2000" dirty="0" smtClean="0">
                <a:latin typeface="Roboto" pitchFamily="2" charset="0"/>
                <a:ea typeface="Roboto" pitchFamily="2" charset="0"/>
              </a:rPr>
              <a:t>0,183,255</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rgbClr val="00DB00"/>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Green,</a:t>
            </a:r>
          </a:p>
          <a:p>
            <a:pPr algn="ctr"/>
            <a:r>
              <a:rPr lang="en-US" sz="2000" dirty="0" err="1" smtClean="0">
                <a:latin typeface="Roboto" pitchFamily="2" charset="0"/>
                <a:ea typeface="Roboto" pitchFamily="2" charset="0"/>
              </a:rPr>
              <a:t>Rgb</a:t>
            </a:r>
            <a:endParaRPr lang="en-US" sz="2000" dirty="0" smtClean="0">
              <a:latin typeface="Roboto" pitchFamily="2" charset="0"/>
              <a:ea typeface="Roboto" pitchFamily="2" charset="0"/>
            </a:endParaRPr>
          </a:p>
          <a:p>
            <a:pPr algn="ctr"/>
            <a:r>
              <a:rPr lang="en-US" sz="2000" dirty="0" smtClean="0">
                <a:latin typeface="Roboto" pitchFamily="2" charset="0"/>
                <a:ea typeface="Roboto" pitchFamily="2" charset="0"/>
              </a:rPr>
              <a:t>0,219,0</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rgbClr val="FF00FF"/>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Magenta,</a:t>
            </a:r>
          </a:p>
          <a:p>
            <a:pPr algn="ctr"/>
            <a:r>
              <a:rPr lang="en-US" sz="2000" dirty="0" smtClean="0">
                <a:latin typeface="Roboto" pitchFamily="2" charset="0"/>
                <a:ea typeface="Roboto" pitchFamily="2" charset="0"/>
              </a:rPr>
              <a:t>#FF00FF</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Orange,</a:t>
            </a:r>
          </a:p>
          <a:p>
            <a:pPr algn="ctr"/>
            <a:r>
              <a:rPr lang="en-US" sz="2000" dirty="0" err="1" smtClean="0">
                <a:latin typeface="Roboto" pitchFamily="2" charset="0"/>
                <a:ea typeface="Roboto" pitchFamily="2" charset="0"/>
              </a:rPr>
              <a:t>Rgb</a:t>
            </a:r>
            <a:r>
              <a:rPr lang="de-DE" sz="2000" dirty="0" smtClean="0">
                <a:latin typeface="Roboto" pitchFamily="2" charset="0"/>
                <a:ea typeface="Roboto" pitchFamily="2" charset="0"/>
              </a:rPr>
              <a:t>,</a:t>
            </a:r>
          </a:p>
          <a:p>
            <a:pPr algn="ctr"/>
            <a:r>
              <a:rPr lang="de-DE" sz="2000" dirty="0" smtClean="0">
                <a:latin typeface="Roboto" pitchFamily="2" charset="0"/>
                <a:ea typeface="Roboto" pitchFamily="2" charset="0"/>
              </a:rPr>
              <a:t>255,116,0</a:t>
            </a:r>
            <a:endParaRPr lang="en-US" sz="2000" dirty="0" smtClean="0">
              <a:latin typeface="Roboto" pitchFamily="2" charset="0"/>
              <a:ea typeface="Roboto" pitchFamily="2" charset="0"/>
            </a:endParaRPr>
          </a:p>
        </p:txBody>
      </p:sp>
      <p:sp>
        <p:nvSpPr>
          <p:cNvPr id="14" name="Rechteck 13"/>
          <p:cNvSpPr/>
          <p:nvPr/>
        </p:nvSpPr>
        <p:spPr>
          <a:xfrm>
            <a:off x="467544" y="2348880"/>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Light Gray,</a:t>
            </a:r>
          </a:p>
          <a:p>
            <a:pPr algn="ctr"/>
            <a:r>
              <a:rPr lang="en-US" sz="2000" dirty="0" err="1" smtClean="0">
                <a:latin typeface="Roboto" pitchFamily="2" charset="0"/>
                <a:ea typeface="Roboto" pitchFamily="2" charset="0"/>
              </a:rPr>
              <a:t>Rgb</a:t>
            </a:r>
            <a:r>
              <a:rPr lang="en-US" sz="2000" dirty="0" smtClean="0">
                <a:latin typeface="Roboto" pitchFamily="2" charset="0"/>
                <a:ea typeface="Roboto" pitchFamily="2" charset="0"/>
              </a:rPr>
              <a:t>,</a:t>
            </a:r>
            <a:br>
              <a:rPr lang="en-US" sz="2000" dirty="0" smtClean="0">
                <a:latin typeface="Roboto" pitchFamily="2" charset="0"/>
                <a:ea typeface="Roboto" pitchFamily="2" charset="0"/>
              </a:rPr>
            </a:br>
            <a:r>
              <a:rPr lang="en-US" sz="2000" dirty="0" smtClean="0">
                <a:latin typeface="Roboto" pitchFamily="2" charset="0"/>
                <a:ea typeface="Roboto" pitchFamily="2" charset="0"/>
              </a:rPr>
              <a:t>191,191,191</a:t>
            </a:r>
            <a:endParaRPr lang="de-DE" sz="2000" dirty="0">
              <a:latin typeface="Roboto" pitchFamily="2" charset="0"/>
              <a:ea typeface="Roboto" pitchFamily="2" charset="0"/>
            </a:endParaRPr>
          </a:p>
        </p:txBody>
      </p:sp>
      <p:sp>
        <p:nvSpPr>
          <p:cNvPr id="15" name="Rechteck 14"/>
          <p:cNvSpPr/>
          <p:nvPr/>
        </p:nvSpPr>
        <p:spPr>
          <a:xfrm>
            <a:off x="2627784" y="2348880"/>
            <a:ext cx="1800200" cy="1800200"/>
          </a:xfrm>
          <a:prstGeom prst="rect">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solidFill>
                  <a:schemeClr val="tx1">
                    <a:lumMod val="75000"/>
                    <a:lumOff val="25000"/>
                  </a:schemeClr>
                </a:solidFill>
                <a:latin typeface="Roboto" pitchFamily="2" charset="0"/>
                <a:ea typeface="Roboto" pitchFamily="2" charset="0"/>
              </a:rPr>
              <a:t>Dark Gray,</a:t>
            </a:r>
          </a:p>
          <a:p>
            <a:pPr algn="ctr"/>
            <a:r>
              <a:rPr lang="en-US" sz="2000" dirty="0" err="1" smtClean="0">
                <a:solidFill>
                  <a:schemeClr val="tx1">
                    <a:lumMod val="75000"/>
                    <a:lumOff val="25000"/>
                  </a:schemeClr>
                </a:solidFill>
                <a:latin typeface="Roboto" pitchFamily="2" charset="0"/>
                <a:ea typeface="Roboto" pitchFamily="2" charset="0"/>
              </a:rPr>
              <a:t>Rgb</a:t>
            </a:r>
            <a:r>
              <a:rPr lang="en-US" sz="2000" dirty="0" smtClean="0">
                <a:solidFill>
                  <a:schemeClr val="tx1">
                    <a:lumMod val="75000"/>
                    <a:lumOff val="25000"/>
                  </a:schemeClr>
                </a:solidFill>
                <a:latin typeface="Roboto" pitchFamily="2" charset="0"/>
                <a:ea typeface="Roboto" pitchFamily="2" charset="0"/>
              </a:rPr>
              <a:t>,</a:t>
            </a:r>
          </a:p>
          <a:p>
            <a:pPr algn="ctr"/>
            <a:r>
              <a:rPr lang="en-US" sz="2000" dirty="0" smtClean="0">
                <a:solidFill>
                  <a:schemeClr val="tx1">
                    <a:lumMod val="75000"/>
                    <a:lumOff val="25000"/>
                  </a:schemeClr>
                </a:solidFill>
                <a:latin typeface="Roboto" pitchFamily="2" charset="0"/>
                <a:ea typeface="Roboto" pitchFamily="2" charset="0"/>
              </a:rPr>
              <a:t>64,64,64</a:t>
            </a:r>
            <a:endParaRPr lang="de-DE" sz="2000" dirty="0">
              <a:solidFill>
                <a:schemeClr val="tx1">
                  <a:lumMod val="75000"/>
                  <a:lumOff val="25000"/>
                </a:schemeClr>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pPr algn="l"/>
            <a:r>
              <a:rPr lang="de-DE" sz="1200" dirty="0" smtClean="0">
                <a:latin typeface="Roboto" pitchFamily="2" charset="0"/>
                <a:ea typeface="Roboto" pitchFamily="2" charset="0"/>
              </a:rPr>
              <a:t>The blind </a:t>
            </a:r>
            <a:r>
              <a:rPr lang="de-DE" sz="1200" dirty="0" err="1" smtClean="0">
                <a:latin typeface="Roboto" pitchFamily="2" charset="0"/>
                <a:ea typeface="Roboto" pitchFamily="2" charset="0"/>
              </a:rPr>
              <a:t>men</a:t>
            </a:r>
            <a:r>
              <a:rPr lang="de-DE" sz="1200" dirty="0" smtClean="0">
                <a:latin typeface="Roboto" pitchFamily="2" charset="0"/>
                <a:ea typeface="Roboto" pitchFamily="2" charset="0"/>
              </a:rPr>
              <a:t> and the </a:t>
            </a:r>
            <a:r>
              <a:rPr lang="de-DE" sz="1200" dirty="0" err="1" smtClean="0">
                <a:latin typeface="Roboto" pitchFamily="2" charset="0"/>
                <a:ea typeface="Roboto" pitchFamily="2" charset="0"/>
              </a:rPr>
              <a:t>elephant</a:t>
            </a:r>
            <a:r>
              <a:rPr lang="de-DE" sz="1200" dirty="0" smtClean="0">
                <a:latin typeface="Roboto" pitchFamily="2" charset="0"/>
                <a:ea typeface="Roboto" pitchFamily="2" charset="0"/>
              </a:rPr>
              <a:t/>
            </a:r>
            <a:br>
              <a:rPr lang="de-DE" sz="1200" dirty="0" smtClean="0">
                <a:latin typeface="Roboto" pitchFamily="2" charset="0"/>
                <a:ea typeface="Roboto" pitchFamily="2" charset="0"/>
              </a:rPr>
            </a:br>
            <a:r>
              <a:rPr lang="de-AT" sz="1200" dirty="0" smtClean="0">
                <a:latin typeface="Roboto" pitchFamily="2" charset="0"/>
                <a:ea typeface="Roboto" pitchFamily="2" charset="0"/>
                <a:hlinkClick r:id="rId2"/>
              </a:rPr>
              <a:t>http://en.wikisource.org/wiki/The_poems_of_John_Godfrey_Saxe/The_Blind_Men_and_the_Elephant</a:t>
            </a:r>
            <a:r>
              <a:rPr lang="de-DE" sz="1200" dirty="0" smtClean="0">
                <a:latin typeface="Roboto" pitchFamily="2" charset="0"/>
                <a:ea typeface="Roboto" pitchFamily="2" charset="0"/>
              </a:rPr>
              <a:t/>
            </a:r>
            <a:br>
              <a:rPr lang="de-DE" sz="1200" dirty="0" smtClean="0">
                <a:latin typeface="Roboto" pitchFamily="2" charset="0"/>
                <a:ea typeface="Roboto" pitchFamily="2" charset="0"/>
              </a:rPr>
            </a:br>
            <a:r>
              <a:rPr lang="de-DE" sz="1200" dirty="0" smtClean="0">
                <a:latin typeface="Roboto" pitchFamily="2" charset="0"/>
                <a:ea typeface="Roboto" pitchFamily="2" charset="0"/>
              </a:rPr>
              <a:t/>
            </a:r>
            <a:br>
              <a:rPr lang="de-DE" sz="1200" dirty="0" smtClean="0">
                <a:latin typeface="Roboto" pitchFamily="2" charset="0"/>
                <a:ea typeface="Roboto" pitchFamily="2" charset="0"/>
              </a:rPr>
            </a:br>
            <a:r>
              <a:rPr lang="de-DE" sz="1200" dirty="0" err="1" smtClean="0">
                <a:latin typeface="Roboto" pitchFamily="2" charset="0"/>
                <a:ea typeface="Roboto" pitchFamily="2" charset="0"/>
              </a:rPr>
              <a:t>Elephant</a:t>
            </a:r>
            <a:r>
              <a:rPr lang="de-DE" sz="1200" dirty="0" smtClean="0">
                <a:latin typeface="Roboto" pitchFamily="2" charset="0"/>
                <a:ea typeface="Roboto" pitchFamily="2" charset="0"/>
              </a:rPr>
              <a:t/>
            </a:r>
            <a:br>
              <a:rPr lang="de-DE" sz="1200" dirty="0" smtClean="0">
                <a:latin typeface="Roboto" pitchFamily="2" charset="0"/>
                <a:ea typeface="Roboto" pitchFamily="2" charset="0"/>
              </a:rPr>
            </a:br>
            <a:r>
              <a:rPr lang="de-AT" sz="1200" dirty="0" smtClean="0">
                <a:latin typeface="Roboto" pitchFamily="2" charset="0"/>
                <a:ea typeface="Roboto" pitchFamily="2" charset="0"/>
                <a:hlinkClick r:id="rId3"/>
              </a:rPr>
              <a:t> http://inquiry111westminster.wikispaces.com/Blind%20men%20and%20an%20elephant</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err="1" smtClean="0">
                <a:latin typeface="Roboto" pitchFamily="2" charset="0"/>
                <a:ea typeface="Roboto" pitchFamily="2" charset="0"/>
              </a:rPr>
              <a:t>Inspired</a:t>
            </a:r>
            <a:r>
              <a:rPr lang="de-AT" sz="1200" dirty="0" smtClean="0">
                <a:latin typeface="Roboto" pitchFamily="2" charset="0"/>
                <a:ea typeface="Roboto" pitchFamily="2" charset="0"/>
              </a:rPr>
              <a:t> </a:t>
            </a:r>
            <a:r>
              <a:rPr lang="de-AT" sz="1200" dirty="0" err="1" smtClean="0">
                <a:latin typeface="Roboto" pitchFamily="2" charset="0"/>
                <a:ea typeface="Roboto" pitchFamily="2" charset="0"/>
              </a:rPr>
              <a:t>by</a:t>
            </a:r>
            <a:r>
              <a:rPr lang="de-AT" sz="1200" dirty="0" smtClean="0">
                <a:latin typeface="Roboto" pitchFamily="2" charset="0"/>
                <a:ea typeface="Roboto" pitchFamily="2" charset="0"/>
              </a:rPr>
              <a:t> and using the </a:t>
            </a:r>
            <a:r>
              <a:rPr lang="de-AT" sz="1200" dirty="0" err="1" smtClean="0">
                <a:latin typeface="Roboto" pitchFamily="2" charset="0"/>
                <a:ea typeface="Roboto" pitchFamily="2" charset="0"/>
              </a:rPr>
              <a:t>fonts</a:t>
            </a:r>
            <a:r>
              <a:rPr lang="de-AT" sz="1200" dirty="0" smtClean="0">
                <a:latin typeface="Roboto" pitchFamily="2" charset="0"/>
                <a:ea typeface="Roboto" pitchFamily="2" charset="0"/>
              </a:rPr>
              <a:t> </a:t>
            </a:r>
            <a:r>
              <a:rPr lang="de-AT" sz="1200" dirty="0" err="1" smtClean="0">
                <a:latin typeface="Roboto" pitchFamily="2" charset="0"/>
                <a:ea typeface="Roboto" pitchFamily="2" charset="0"/>
              </a:rPr>
              <a:t>suggested</a:t>
            </a:r>
            <a:r>
              <a:rPr lang="de-AT" sz="1200" dirty="0" smtClean="0">
                <a:latin typeface="Roboto" pitchFamily="2" charset="0"/>
                <a:ea typeface="Roboto" pitchFamily="2" charset="0"/>
              </a:rPr>
              <a:t> at</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4"/>
              </a:rPr>
              <a:t>http://www.labnol.org/software/tutorials/advice-select-best-fonts-for-powerpoint-presentation-slides/3355/</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Duck </a:t>
            </a:r>
            <a:r>
              <a:rPr lang="de-AT" sz="1200" dirty="0" err="1" smtClean="0">
                <a:latin typeface="Roboto" pitchFamily="2" charset="0"/>
                <a:ea typeface="Roboto" pitchFamily="2" charset="0"/>
              </a:rPr>
              <a:t>Duck</a:t>
            </a:r>
            <a:r>
              <a:rPr lang="de-AT" sz="1200" dirty="0" smtClean="0">
                <a:latin typeface="Roboto" pitchFamily="2" charset="0"/>
                <a:ea typeface="Roboto" pitchFamily="2" charset="0"/>
              </a:rPr>
              <a:t> </a:t>
            </a:r>
            <a:r>
              <a:rPr lang="de-AT" sz="1200" dirty="0" err="1" smtClean="0">
                <a:latin typeface="Roboto" pitchFamily="2" charset="0"/>
                <a:ea typeface="Roboto" pitchFamily="2" charset="0"/>
              </a:rPr>
              <a:t>Duck</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5"/>
              </a:rPr>
              <a:t> http://geekandpoke.typepad.com/geekandpoke/2012/03/static-typing.html</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err="1" smtClean="0">
                <a:latin typeface="Roboto" pitchFamily="2" charset="0"/>
                <a:ea typeface="Roboto" pitchFamily="2" charset="0"/>
              </a:rPr>
              <a:t>Rapist</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6"/>
              </a:rPr>
              <a:t> http://rasmussenanders.blogspot.de/2011/03/catholic-priests-raping-nuns.html</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Bundeswehr</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7"/>
              </a:rPr>
              <a:t>http://www.bmlv.gv.at/download_archiv/photos/inlandseinsatz/images/hochwasser_august_26.jpg</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err="1" smtClean="0">
                <a:latin typeface="Roboto" pitchFamily="2" charset="0"/>
                <a:ea typeface="Roboto" pitchFamily="2" charset="0"/>
              </a:rPr>
              <a:t>Complaints</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8"/>
              </a:rPr>
              <a:t>http://wayne.usschesapeake.org/wp-content/uploads/2011/06/Shout.png</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err="1" smtClean="0">
                <a:latin typeface="Roboto" pitchFamily="2" charset="0"/>
                <a:ea typeface="Roboto" pitchFamily="2" charset="0"/>
              </a:rPr>
              <a:t>Apologies</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9"/>
              </a:rPr>
              <a:t>http://www.5lovelanguages.com/learn-the-languages/the-five-languages-of-apology/</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Signature Survey</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10"/>
              </a:rPr>
              <a:t> http://c2.com/doc/SignatureSurvey/ </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endParaRPr lang="en-US" sz="12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Dependency Inversion Principle</a:t>
            </a:r>
            <a:endParaRPr lang="de-DE" sz="2000" dirty="0">
              <a:latin typeface="Roboto" pitchFamily="2" charset="0"/>
              <a:ea typeface="Roboto" pitchFamily="2" charset="0"/>
            </a:endParaRPr>
          </a:p>
        </p:txBody>
      </p:sp>
      <p:sp>
        <p:nvSpPr>
          <p:cNvPr id="8" name="Rechteck 7"/>
          <p:cNvSpPr/>
          <p:nvPr/>
        </p:nvSpPr>
        <p:spPr>
          <a:xfrm>
            <a:off x="262778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9" name="Rechteck 8"/>
          <p:cNvSpPr/>
          <p:nvPr/>
        </p:nvSpPr>
        <p:spPr>
          <a:xfrm>
            <a:off x="478802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10" name="Rechteck 9"/>
          <p:cNvSpPr/>
          <p:nvPr/>
        </p:nvSpPr>
        <p:spPr>
          <a:xfrm>
            <a:off x="6948264" y="33265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a:xfrm>
            <a:off x="467544" y="249289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8" name="Rechteck 7"/>
          <p:cNvSpPr/>
          <p:nvPr/>
        </p:nvSpPr>
        <p:spPr>
          <a:xfrm>
            <a:off x="262778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9" name="Rechteck 8"/>
          <p:cNvSpPr/>
          <p:nvPr/>
        </p:nvSpPr>
        <p:spPr>
          <a:xfrm>
            <a:off x="478802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10" name="Rechteck 9"/>
          <p:cNvSpPr/>
          <p:nvPr/>
        </p:nvSpPr>
        <p:spPr>
          <a:xfrm>
            <a:off x="694826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a:xfrm>
            <a:off x="46754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8" name="Rechteck 7"/>
          <p:cNvSpPr/>
          <p:nvPr/>
        </p:nvSpPr>
        <p:spPr>
          <a:xfrm>
            <a:off x="262778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9" name="Rechteck 8"/>
          <p:cNvSpPr/>
          <p:nvPr/>
        </p:nvSpPr>
        <p:spPr>
          <a:xfrm>
            <a:off x="478802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10" name="Rechteck 9"/>
          <p:cNvSpPr/>
          <p:nvPr/>
        </p:nvSpPr>
        <p:spPr>
          <a:xfrm>
            <a:off x="694826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0" name="Rechteck 9"/>
          <p:cNvSpPr/>
          <p:nvPr/>
        </p:nvSpPr>
        <p:spPr>
          <a:xfrm>
            <a:off x="694826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dirty="0" smtClean="0">
                <a:latin typeface="Roboto" pitchFamily="2" charset="0"/>
                <a:ea typeface="Roboto" pitchFamily="2" charset="0"/>
              </a:rPr>
              <a:t>Common Closure Principle</a:t>
            </a:r>
            <a:endParaRPr lang="de-DE" sz="2000" dirty="0">
              <a:latin typeface="Roboto" pitchFamily="2" charset="0"/>
              <a:ea typeface="Roboto" pitchFamily="2" charset="0"/>
            </a:endParaRPr>
          </a:p>
        </p:txBody>
      </p:sp>
      <p:sp>
        <p:nvSpPr>
          <p:cNvPr id="11" name="Rechteck 10"/>
          <p:cNvSpPr/>
          <p:nvPr/>
        </p:nvSpPr>
        <p:spPr>
          <a:xfrm>
            <a:off x="4788024" y="249289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nchorCtr="0"/>
          <a:lstStyle/>
          <a:p>
            <a:pPr algn="ctr"/>
            <a:r>
              <a:rPr lang="en-US" sz="2000" dirty="0" smtClean="0">
                <a:latin typeface="Roboto" pitchFamily="2" charset="0"/>
                <a:ea typeface="Roboto" pitchFamily="2" charset="0"/>
              </a:rPr>
              <a:t>Common Reuse Principle</a:t>
            </a:r>
            <a:endParaRPr lang="de-DE" sz="2000" dirty="0">
              <a:latin typeface="Roboto" pitchFamily="2" charset="0"/>
              <a:ea typeface="Roboto" pitchFamily="2" charset="0"/>
            </a:endParaRPr>
          </a:p>
        </p:txBody>
      </p:sp>
      <p:sp>
        <p:nvSpPr>
          <p:cNvPr id="12" name="Rechteck 11"/>
          <p:cNvSpPr/>
          <p:nvPr/>
        </p:nvSpPr>
        <p:spPr>
          <a:xfrm>
            <a:off x="467544" y="465313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Acyclic Dependency Principle</a:t>
            </a:r>
            <a:endParaRPr lang="de-DE" sz="2000" dirty="0">
              <a:latin typeface="Roboto" pitchFamily="2"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Stable</a:t>
            </a:r>
            <a:r>
              <a:rPr lang="de-DE" sz="2000" dirty="0" smtClean="0">
                <a:latin typeface="Roboto" pitchFamily="2" charset="0"/>
                <a:ea typeface="Roboto" pitchFamily="2" charset="0"/>
              </a:rPr>
              <a:t> </a:t>
            </a:r>
            <a:r>
              <a:rPr lang="de-DE" sz="2000" dirty="0" smtClean="0">
                <a:latin typeface="Roboto" pitchFamily="2" charset="0"/>
                <a:ea typeface="Roboto" pitchFamily="2" charset="0"/>
              </a:rPr>
              <a:t>Dependencies</a:t>
            </a:r>
            <a:r>
              <a:rPr lang="de-DE" sz="2000" dirty="0" smtClean="0">
                <a:latin typeface="Roboto" pitchFamily="2" charset="0"/>
                <a:ea typeface="Roboto" pitchFamily="2" charset="0"/>
              </a:rPr>
              <a:t>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2000" dirty="0" smtClean="0">
                <a:latin typeface="Roboto" pitchFamily="2" charset="0"/>
                <a:ea typeface="Roboto" pitchFamily="2" charset="0"/>
              </a:rPr>
              <a:t>Release-Reuse Equivalency Principle</a:t>
            </a:r>
            <a:endParaRPr lang="de-DE" sz="2000" dirty="0">
              <a:latin typeface="Roboto" pitchFamily="2" charset="0"/>
              <a:ea typeface="Roboto" pitchFamily="2" charset="0"/>
            </a:endParaRPr>
          </a:p>
        </p:txBody>
      </p:sp>
      <p:sp>
        <p:nvSpPr>
          <p:cNvPr id="15" name="Rechteck 14"/>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smtClean="0">
                <a:latin typeface="Roboto" pitchFamily="2" charset="0"/>
                <a:ea typeface="Roboto" pitchFamily="2" charset="0"/>
              </a:rPr>
              <a:t>Stable</a:t>
            </a:r>
            <a:r>
              <a:rPr lang="de-DE" sz="2000" dirty="0" smtClean="0">
                <a:latin typeface="Roboto" pitchFamily="2" charset="0"/>
                <a:ea typeface="Roboto" pitchFamily="2" charset="0"/>
              </a:rPr>
              <a:t> </a:t>
            </a:r>
            <a:r>
              <a:rPr lang="de-DE" sz="2000" dirty="0" smtClean="0">
                <a:latin typeface="Roboto" pitchFamily="2" charset="0"/>
                <a:ea typeface="Roboto" pitchFamily="2" charset="0"/>
              </a:rPr>
              <a:t>Abstractions</a:t>
            </a:r>
            <a:r>
              <a:rPr lang="de-DE" sz="2000" dirty="0" smtClean="0">
                <a:latin typeface="Roboto" pitchFamily="2" charset="0"/>
                <a:ea typeface="Roboto" pitchFamily="2" charset="0"/>
              </a:rPr>
              <a:t> Principle</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0" name="Rechteck 9"/>
          <p:cNvSpPr/>
          <p:nvPr/>
        </p:nvSpPr>
        <p:spPr>
          <a:xfrm>
            <a:off x="694826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dirty="0" smtClean="0">
                <a:latin typeface="Roboto" pitchFamily="2" charset="0"/>
                <a:ea typeface="Roboto" pitchFamily="2" charset="0"/>
              </a:rPr>
              <a:t>Common Closure Principle</a:t>
            </a:r>
            <a:endParaRPr lang="de-DE" sz="2000" dirty="0">
              <a:latin typeface="Roboto" pitchFamily="2" charset="0"/>
              <a:ea typeface="Roboto" pitchFamily="2" charset="0"/>
            </a:endParaRPr>
          </a:p>
        </p:txBody>
      </p:sp>
      <p:sp>
        <p:nvSpPr>
          <p:cNvPr id="11" name="Rechteck 10"/>
          <p:cNvSpPr/>
          <p:nvPr/>
        </p:nvSpPr>
        <p:spPr>
          <a:xfrm>
            <a:off x="4788024" y="2492896"/>
            <a:ext cx="1800200" cy="1800200"/>
          </a:xfrm>
          <a:prstGeom prst="rect">
            <a:avLst/>
          </a:prstGeom>
          <a:solidFill>
            <a:srgbClr val="FF7400"/>
          </a:solidFill>
          <a:ln>
            <a:noFill/>
          </a:ln>
          <a:effectLst/>
        </p:spPr>
        <p:style>
          <a:lnRef idx="1">
            <a:schemeClr val="accent3"/>
          </a:lnRef>
          <a:fillRef idx="3">
            <a:schemeClr val="accent3"/>
          </a:fillRef>
          <a:effectRef idx="2">
            <a:schemeClr val="accent3"/>
          </a:effectRef>
          <a:fontRef idx="minor">
            <a:schemeClr val="lt1"/>
          </a:fontRef>
        </p:style>
        <p:txBody>
          <a:bodyPr rtlCol="0" anchor="ctr" anchorCtr="0"/>
          <a:lstStyle/>
          <a:p>
            <a:pPr algn="ctr"/>
            <a:r>
              <a:rPr lang="en-US" sz="2000" dirty="0" smtClean="0">
                <a:latin typeface="Roboto" pitchFamily="2" charset="0"/>
                <a:ea typeface="Roboto" pitchFamily="2" charset="0"/>
              </a:rPr>
              <a:t>Common Reuse Principle</a:t>
            </a:r>
            <a:endParaRPr lang="de-DE" sz="2000" dirty="0">
              <a:latin typeface="Roboto" pitchFamily="2" charset="0"/>
              <a:ea typeface="Roboto" pitchFamily="2" charset="0"/>
            </a:endParaRPr>
          </a:p>
        </p:txBody>
      </p:sp>
      <p:sp>
        <p:nvSpPr>
          <p:cNvPr id="12" name="Rechteck 11"/>
          <p:cNvSpPr/>
          <p:nvPr/>
        </p:nvSpPr>
        <p:spPr>
          <a:xfrm>
            <a:off x="467544" y="465313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Acyclic Dependency Principle</a:t>
            </a:r>
            <a:endParaRPr lang="de-DE" sz="2000" dirty="0">
              <a:latin typeface="Roboto" pitchFamily="2"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Stable</a:t>
            </a:r>
            <a:r>
              <a:rPr lang="de-DE" sz="2000" dirty="0" smtClean="0">
                <a:latin typeface="Roboto" pitchFamily="2" charset="0"/>
                <a:ea typeface="Roboto" pitchFamily="2" charset="0"/>
              </a:rPr>
              <a:t> </a:t>
            </a:r>
            <a:r>
              <a:rPr lang="de-DE" sz="2000" dirty="0" smtClean="0">
                <a:latin typeface="Roboto" pitchFamily="2" charset="0"/>
                <a:ea typeface="Roboto" pitchFamily="2" charset="0"/>
              </a:rPr>
              <a:t>Dependencies</a:t>
            </a:r>
            <a:r>
              <a:rPr lang="de-DE" sz="2000" dirty="0" smtClean="0">
                <a:latin typeface="Roboto" pitchFamily="2" charset="0"/>
                <a:ea typeface="Roboto" pitchFamily="2" charset="0"/>
              </a:rPr>
              <a:t>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5" name="Rechteck 14"/>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smtClean="0">
                <a:latin typeface="Roboto" pitchFamily="2" charset="0"/>
                <a:ea typeface="Roboto" pitchFamily="2" charset="0"/>
              </a:rPr>
              <a:t>Stable</a:t>
            </a:r>
            <a:r>
              <a:rPr lang="de-DE" sz="2000" dirty="0" smtClean="0">
                <a:latin typeface="Roboto" pitchFamily="2" charset="0"/>
                <a:ea typeface="Roboto" pitchFamily="2" charset="0"/>
              </a:rPr>
              <a:t> </a:t>
            </a:r>
            <a:r>
              <a:rPr lang="de-DE" sz="2000" dirty="0" smtClean="0">
                <a:latin typeface="Roboto" pitchFamily="2" charset="0"/>
                <a:ea typeface="Roboto" pitchFamily="2" charset="0"/>
              </a:rPr>
              <a:t>Abstractions</a:t>
            </a:r>
            <a:r>
              <a:rPr lang="de-DE" sz="2000" dirty="0" smtClean="0">
                <a:latin typeface="Roboto" pitchFamily="2" charset="0"/>
                <a:ea typeface="Roboto" pitchFamily="2" charset="0"/>
              </a:rPr>
              <a:t> Principle</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0" name="Rechteck 9"/>
          <p:cNvSpPr/>
          <p:nvPr/>
        </p:nvSpPr>
        <p:spPr>
          <a:xfrm>
            <a:off x="6948264" y="2492896"/>
            <a:ext cx="1800200" cy="1800200"/>
          </a:xfrm>
          <a:prstGeom prst="rect">
            <a:avLst/>
          </a:prstGeom>
          <a:solidFill>
            <a:srgbClr val="FF7400"/>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dirty="0" smtClean="0">
                <a:latin typeface="Roboto" pitchFamily="2" charset="0"/>
                <a:ea typeface="Roboto" pitchFamily="2" charset="0"/>
              </a:rPr>
              <a:t>Common Closure Principle</a:t>
            </a:r>
            <a:endParaRPr lang="de-DE" sz="2000" dirty="0">
              <a:latin typeface="Roboto" pitchFamily="2" charset="0"/>
              <a:ea typeface="Roboto" pitchFamily="2" charset="0"/>
            </a:endParaRPr>
          </a:p>
        </p:txBody>
      </p:sp>
      <p:sp>
        <p:nvSpPr>
          <p:cNvPr id="12" name="Rechteck 11"/>
          <p:cNvSpPr/>
          <p:nvPr/>
        </p:nvSpPr>
        <p:spPr>
          <a:xfrm>
            <a:off x="467544" y="465313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Acyclic Dependency Principle</a:t>
            </a:r>
            <a:endParaRPr lang="de-DE" sz="2000" dirty="0">
              <a:latin typeface="Roboto" pitchFamily="2"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Stable</a:t>
            </a:r>
            <a:r>
              <a:rPr lang="de-DE" sz="2000" dirty="0" smtClean="0">
                <a:latin typeface="Roboto" pitchFamily="2" charset="0"/>
                <a:ea typeface="Roboto" pitchFamily="2" charset="0"/>
              </a:rPr>
              <a:t> </a:t>
            </a:r>
            <a:r>
              <a:rPr lang="de-DE" sz="2000" dirty="0" smtClean="0">
                <a:latin typeface="Roboto" pitchFamily="2" charset="0"/>
                <a:ea typeface="Roboto" pitchFamily="2" charset="0"/>
              </a:rPr>
              <a:t>Dependencies</a:t>
            </a:r>
            <a:r>
              <a:rPr lang="de-DE" sz="2000" dirty="0" smtClean="0">
                <a:latin typeface="Roboto" pitchFamily="2" charset="0"/>
                <a:ea typeface="Roboto" pitchFamily="2" charset="0"/>
              </a:rPr>
              <a:t>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5" name="Rechteck 14"/>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smtClean="0">
                <a:latin typeface="Roboto" pitchFamily="2" charset="0"/>
                <a:ea typeface="Roboto" pitchFamily="2" charset="0"/>
              </a:rPr>
              <a:t>Stable</a:t>
            </a:r>
            <a:r>
              <a:rPr lang="de-DE" sz="2000" dirty="0" smtClean="0">
                <a:latin typeface="Roboto" pitchFamily="2" charset="0"/>
                <a:ea typeface="Roboto" pitchFamily="2" charset="0"/>
              </a:rPr>
              <a:t> </a:t>
            </a:r>
            <a:r>
              <a:rPr lang="de-DE" sz="2000" dirty="0" smtClean="0">
                <a:latin typeface="Roboto" pitchFamily="2" charset="0"/>
                <a:ea typeface="Roboto" pitchFamily="2" charset="0"/>
              </a:rPr>
              <a:t>Abstractions</a:t>
            </a:r>
            <a:r>
              <a:rPr lang="de-DE" sz="2000" dirty="0" smtClean="0">
                <a:latin typeface="Roboto" pitchFamily="2" charset="0"/>
                <a:ea typeface="Roboto" pitchFamily="2" charset="0"/>
              </a:rPr>
              <a:t> Principle</a:t>
            </a:r>
            <a:endParaRPr lang="de-DE" sz="2000" dirty="0">
              <a:latin typeface="Roboto" pitchFamily="2"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2" name="Rechteck 11"/>
          <p:cNvSpPr/>
          <p:nvPr/>
        </p:nvSpPr>
        <p:spPr>
          <a:xfrm>
            <a:off x="467544" y="4653136"/>
            <a:ext cx="1800200" cy="1800200"/>
          </a:xfrm>
          <a:prstGeom prst="rect">
            <a:avLst/>
          </a:prstGeom>
          <a:solidFill>
            <a:srgbClr val="FF7400"/>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Acyclic Dependency Principle</a:t>
            </a:r>
            <a:endParaRPr lang="de-DE" sz="2000" dirty="0">
              <a:latin typeface="Roboto" pitchFamily="2"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Stable</a:t>
            </a:r>
            <a:r>
              <a:rPr lang="de-DE" sz="2000" dirty="0" smtClean="0">
                <a:latin typeface="Roboto" pitchFamily="2" charset="0"/>
                <a:ea typeface="Roboto" pitchFamily="2" charset="0"/>
              </a:rPr>
              <a:t> </a:t>
            </a:r>
            <a:r>
              <a:rPr lang="de-DE" sz="2000" dirty="0" smtClean="0">
                <a:latin typeface="Roboto" pitchFamily="2" charset="0"/>
                <a:ea typeface="Roboto" pitchFamily="2" charset="0"/>
              </a:rPr>
              <a:t>Dependencies</a:t>
            </a:r>
            <a:r>
              <a:rPr lang="de-DE" sz="2000" dirty="0" smtClean="0">
                <a:latin typeface="Roboto" pitchFamily="2" charset="0"/>
                <a:ea typeface="Roboto" pitchFamily="2" charset="0"/>
              </a:rPr>
              <a:t>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5" name="Rechteck 14"/>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smtClean="0">
                <a:latin typeface="Roboto" pitchFamily="2" charset="0"/>
                <a:ea typeface="Roboto" pitchFamily="2" charset="0"/>
              </a:rPr>
              <a:t>Stable</a:t>
            </a:r>
            <a:r>
              <a:rPr lang="de-DE" sz="2000" dirty="0" smtClean="0">
                <a:latin typeface="Roboto" pitchFamily="2" charset="0"/>
                <a:ea typeface="Roboto" pitchFamily="2" charset="0"/>
              </a:rPr>
              <a:t> </a:t>
            </a:r>
            <a:r>
              <a:rPr lang="de-DE" sz="2000" dirty="0" smtClean="0">
                <a:latin typeface="Roboto" pitchFamily="2" charset="0"/>
                <a:ea typeface="Roboto" pitchFamily="2" charset="0"/>
              </a:rPr>
              <a:t>Abstractions</a:t>
            </a:r>
            <a:r>
              <a:rPr lang="de-DE" sz="2000" dirty="0" smtClean="0">
                <a:latin typeface="Roboto" pitchFamily="2" charset="0"/>
                <a:ea typeface="Roboto" pitchFamily="2" charset="0"/>
              </a:rPr>
              <a:t> Principle</a:t>
            </a:r>
            <a:endParaRPr lang="de-DE" sz="2000" dirty="0">
              <a:latin typeface="Roboto" pitchFamily="2"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Johannes Hofmeister\Desktop\riverglide_logo.png"/>
          <p:cNvPicPr>
            <a:picLocks noChangeAspect="1" noChangeArrowheads="1"/>
          </p:cNvPicPr>
          <p:nvPr/>
        </p:nvPicPr>
        <p:blipFill>
          <a:blip r:embed="rId2" cstate="print"/>
          <a:srcRect/>
          <a:stretch>
            <a:fillRect/>
          </a:stretch>
        </p:blipFill>
        <p:spPr bwMode="auto">
          <a:xfrm>
            <a:off x="539552" y="548680"/>
            <a:ext cx="3816424" cy="956521"/>
          </a:xfrm>
          <a:prstGeom prst="rect">
            <a:avLst/>
          </a:prstGeom>
          <a:noFill/>
        </p:spPr>
      </p:pic>
      <p:sp>
        <p:nvSpPr>
          <p:cNvPr id="10" name="Textfeld 9"/>
          <p:cNvSpPr txBox="1"/>
          <p:nvPr/>
        </p:nvSpPr>
        <p:spPr>
          <a:xfrm>
            <a:off x="5148064" y="764704"/>
            <a:ext cx="3024336" cy="523220"/>
          </a:xfrm>
          <a:prstGeom prst="rect">
            <a:avLst/>
          </a:prstGeom>
          <a:noFill/>
        </p:spPr>
        <p:txBody>
          <a:bodyPr wrap="square" rtlCol="0">
            <a:spAutoFit/>
          </a:bodyPr>
          <a:lstStyle/>
          <a:p>
            <a:pPr algn="r"/>
            <a:r>
              <a:rPr lang="en-US" sz="2800" b="1" dirty="0" smtClean="0">
                <a:latin typeface="Roboto" pitchFamily="2" charset="0"/>
                <a:ea typeface="Roboto" pitchFamily="2" charset="0"/>
              </a:rPr>
              <a:t>@riverglide</a:t>
            </a:r>
            <a:endParaRPr lang="en-US" sz="2800" b="1" dirty="0">
              <a:latin typeface="Roboto" pitchFamily="2" charset="0"/>
              <a:ea typeface="Roboto" pitchFamily="2" charset="0"/>
            </a:endParaRPr>
          </a:p>
        </p:txBody>
      </p:sp>
      <p:pic>
        <p:nvPicPr>
          <p:cNvPr id="3074" name="Picture 2" descr="C:\Users\Johannes Hofmeister\Desktop\profile_photo_bw.jpg"/>
          <p:cNvPicPr>
            <a:picLocks noChangeAspect="1" noChangeArrowheads="1"/>
          </p:cNvPicPr>
          <p:nvPr/>
        </p:nvPicPr>
        <p:blipFill>
          <a:blip r:embed="rId3" cstate="print"/>
          <a:srcRect/>
          <a:stretch>
            <a:fillRect/>
          </a:stretch>
        </p:blipFill>
        <p:spPr bwMode="auto">
          <a:xfrm>
            <a:off x="5004048" y="2483604"/>
            <a:ext cx="1201525" cy="1944216"/>
          </a:xfrm>
          <a:prstGeom prst="rect">
            <a:avLst/>
          </a:prstGeom>
          <a:noFill/>
        </p:spPr>
      </p:pic>
      <p:pic>
        <p:nvPicPr>
          <p:cNvPr id="3076" name="Picture 4" descr="C:\Users\Johannes Hofmeister\Desktop\iPhoto.jpg"/>
          <p:cNvPicPr>
            <a:picLocks noChangeAspect="1" noChangeArrowheads="1"/>
          </p:cNvPicPr>
          <p:nvPr/>
        </p:nvPicPr>
        <p:blipFill>
          <a:blip r:embed="rId4" cstate="print"/>
          <a:srcRect/>
          <a:stretch>
            <a:fillRect/>
          </a:stretch>
        </p:blipFill>
        <p:spPr bwMode="auto">
          <a:xfrm>
            <a:off x="2799979" y="2483604"/>
            <a:ext cx="1656184" cy="1894402"/>
          </a:xfrm>
          <a:prstGeom prst="rect">
            <a:avLst/>
          </a:prstGeom>
          <a:noFill/>
        </p:spPr>
      </p:pic>
      <p:pic>
        <p:nvPicPr>
          <p:cNvPr id="3077" name="Picture 5" descr="C:\Users\Johannes Hofmeister\Desktop\andy.png"/>
          <p:cNvPicPr>
            <a:picLocks noChangeAspect="1" noChangeArrowheads="1"/>
          </p:cNvPicPr>
          <p:nvPr/>
        </p:nvPicPr>
        <p:blipFill>
          <a:blip r:embed="rId5" cstate="print"/>
          <a:srcRect/>
          <a:stretch>
            <a:fillRect/>
          </a:stretch>
        </p:blipFill>
        <p:spPr bwMode="auto">
          <a:xfrm>
            <a:off x="323528" y="2492896"/>
            <a:ext cx="1872208" cy="1872208"/>
          </a:xfrm>
          <a:prstGeom prst="rect">
            <a:avLst/>
          </a:prstGeom>
          <a:noFill/>
        </p:spPr>
      </p:pic>
      <p:sp>
        <p:nvSpPr>
          <p:cNvPr id="17" name="Rechteck 16"/>
          <p:cNvSpPr/>
          <p:nvPr/>
        </p:nvSpPr>
        <p:spPr>
          <a:xfrm>
            <a:off x="251520" y="4283804"/>
            <a:ext cx="8424936"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feld 19"/>
          <p:cNvSpPr txBox="1"/>
          <p:nvPr/>
        </p:nvSpPr>
        <p:spPr>
          <a:xfrm>
            <a:off x="467544" y="4293096"/>
            <a:ext cx="1606722" cy="369332"/>
          </a:xfrm>
          <a:prstGeom prst="rect">
            <a:avLst/>
          </a:prstGeom>
          <a:noFill/>
        </p:spPr>
        <p:txBody>
          <a:bodyPr wrap="none" rtlCol="0">
            <a:spAutoFit/>
          </a:bodyPr>
          <a:lstStyle/>
          <a:p>
            <a:pPr algn="ctr"/>
            <a:r>
              <a:rPr lang="en-US" dirty="0" smtClean="0">
                <a:latin typeface="Roboto" pitchFamily="2" charset="0"/>
                <a:ea typeface="Roboto" pitchFamily="2" charset="0"/>
              </a:rPr>
              <a:t>@andypalmer</a:t>
            </a:r>
            <a:endParaRPr lang="en-US" dirty="0">
              <a:latin typeface="Roboto" pitchFamily="2" charset="0"/>
              <a:ea typeface="Roboto" pitchFamily="2" charset="0"/>
            </a:endParaRPr>
          </a:p>
        </p:txBody>
      </p:sp>
      <p:sp>
        <p:nvSpPr>
          <p:cNvPr id="21" name="Textfeld 20"/>
          <p:cNvSpPr txBox="1"/>
          <p:nvPr/>
        </p:nvSpPr>
        <p:spPr>
          <a:xfrm>
            <a:off x="2367931" y="4293096"/>
            <a:ext cx="2420093" cy="369332"/>
          </a:xfrm>
          <a:prstGeom prst="rect">
            <a:avLst/>
          </a:prstGeom>
          <a:noFill/>
        </p:spPr>
        <p:txBody>
          <a:bodyPr wrap="square" rtlCol="0">
            <a:spAutoFit/>
          </a:bodyPr>
          <a:lstStyle/>
          <a:p>
            <a:pPr algn="ctr"/>
            <a:r>
              <a:rPr lang="en-US" dirty="0" smtClean="0">
                <a:latin typeface="Roboto" pitchFamily="2" charset="0"/>
                <a:ea typeface="Roboto" pitchFamily="2" charset="0"/>
              </a:rPr>
              <a:t>@antonymarcano</a:t>
            </a:r>
            <a:endParaRPr lang="en-US" dirty="0">
              <a:latin typeface="Roboto" pitchFamily="2" charset="0"/>
              <a:ea typeface="Roboto" pitchFamily="2" charset="0"/>
            </a:endParaRPr>
          </a:p>
        </p:txBody>
      </p:sp>
      <p:sp>
        <p:nvSpPr>
          <p:cNvPr id="22" name="Textfeld 21"/>
          <p:cNvSpPr txBox="1"/>
          <p:nvPr/>
        </p:nvSpPr>
        <p:spPr>
          <a:xfrm>
            <a:off x="4932040" y="4293096"/>
            <a:ext cx="1296144" cy="369332"/>
          </a:xfrm>
          <a:prstGeom prst="rect">
            <a:avLst/>
          </a:prstGeom>
          <a:noFill/>
        </p:spPr>
        <p:txBody>
          <a:bodyPr wrap="square" rtlCol="0">
            <a:spAutoFit/>
          </a:bodyPr>
          <a:lstStyle/>
          <a:p>
            <a:pPr algn="ctr"/>
            <a:r>
              <a:rPr lang="en-US" dirty="0" smtClean="0">
                <a:latin typeface="Roboto" pitchFamily="2" charset="0"/>
                <a:ea typeface="Roboto" pitchFamily="2" charset="0"/>
              </a:rPr>
              <a:t>@jmrtn</a:t>
            </a:r>
            <a:endParaRPr lang="en-US" dirty="0">
              <a:latin typeface="Roboto" pitchFamily="2" charset="0"/>
              <a:ea typeface="Roboto" pitchFamily="2" charset="0"/>
            </a:endParaRPr>
          </a:p>
        </p:txBody>
      </p:sp>
      <p:pic>
        <p:nvPicPr>
          <p:cNvPr id="2" name="Picture 2" descr="C:\Users\Johannes Hofmeister\Desktop\Float\lefoto.png"/>
          <p:cNvPicPr>
            <a:picLocks noChangeAspect="1" noChangeArrowheads="1"/>
          </p:cNvPicPr>
          <p:nvPr/>
        </p:nvPicPr>
        <p:blipFill>
          <a:blip r:embed="rId6" cstate="print">
            <a:extLst>
              <a:ext uri="{BEBA8EAE-BF5A-486C-A8C5-ECC9F3942E4B}">
                <a14:imgProps xmlns="" xmlns:a14="http://schemas.microsoft.com/office/drawing/2010/main">
                  <a14:imgLayer r:embed="rId7">
                    <a14:imgEffect>
                      <a14:backgroundRemoval t="0" b="100000" l="11914" r="86719"/>
                    </a14:imgEffect>
                  </a14:imgLayer>
                </a14:imgProps>
              </a:ext>
              <a:ext uri="{28A0092B-C50C-407E-A947-70E740481C1C}">
                <a14:useLocalDpi xmlns="" xmlns:a14="http://schemas.microsoft.com/office/drawing/2010/main" val="0"/>
              </a:ext>
            </a:extLst>
          </a:blip>
          <a:srcRect/>
          <a:stretch>
            <a:fillRect/>
          </a:stretch>
        </p:blipFill>
        <p:spPr bwMode="auto">
          <a:xfrm>
            <a:off x="6588224" y="2483604"/>
            <a:ext cx="2398875" cy="1799157"/>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Textfeld 12"/>
          <p:cNvSpPr txBox="1"/>
          <p:nvPr/>
        </p:nvSpPr>
        <p:spPr>
          <a:xfrm>
            <a:off x="6804248" y="4293096"/>
            <a:ext cx="2016223" cy="369332"/>
          </a:xfrm>
          <a:prstGeom prst="rect">
            <a:avLst/>
          </a:prstGeom>
          <a:noFill/>
        </p:spPr>
        <p:txBody>
          <a:bodyPr wrap="square" rtlCol="0">
            <a:spAutoFit/>
          </a:bodyPr>
          <a:lstStyle/>
          <a:p>
            <a:pPr algn="ctr"/>
            <a:r>
              <a:rPr lang="en-US" dirty="0" smtClean="0">
                <a:latin typeface="Roboto" pitchFamily="2" charset="0"/>
                <a:ea typeface="Roboto" pitchFamily="2" charset="0"/>
              </a:rPr>
              <a:t>@pro_cessor</a:t>
            </a:r>
            <a:endParaRPr lang="en-US" dirty="0">
              <a:latin typeface="Roboto" pitchFamily="2" charset="0"/>
              <a:ea typeface="Roboto" pitchFamily="2" charset="0"/>
            </a:endParaRPr>
          </a:p>
        </p:txBody>
      </p:sp>
      <p:pic>
        <p:nvPicPr>
          <p:cNvPr id="1027" name="Picture 3" descr="C:\Users\Johannes Hofmeister\Desktop\pro_cessor_reasonably_small.png"/>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7092280" y="5018112"/>
            <a:ext cx="1219200" cy="12192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0410606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Stable</a:t>
            </a:r>
            <a:r>
              <a:rPr lang="de-DE" sz="2000" dirty="0" smtClean="0">
                <a:latin typeface="Roboto" pitchFamily="2" charset="0"/>
                <a:ea typeface="Roboto" pitchFamily="2" charset="0"/>
              </a:rPr>
              <a:t> </a:t>
            </a:r>
            <a:r>
              <a:rPr lang="de-DE" sz="2000" dirty="0" smtClean="0">
                <a:latin typeface="Roboto" pitchFamily="2" charset="0"/>
                <a:ea typeface="Roboto" pitchFamily="2" charset="0"/>
              </a:rPr>
              <a:t>Dependencies</a:t>
            </a:r>
            <a:r>
              <a:rPr lang="de-DE" sz="2000" dirty="0" smtClean="0">
                <a:latin typeface="Roboto" pitchFamily="2" charset="0"/>
                <a:ea typeface="Roboto" pitchFamily="2" charset="0"/>
              </a:rPr>
              <a:t>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5" name="Rechteck 14"/>
          <p:cNvSpPr/>
          <p:nvPr/>
        </p:nvSpPr>
        <p:spPr>
          <a:xfrm>
            <a:off x="2627784" y="465313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smtClean="0">
                <a:latin typeface="Roboto" pitchFamily="2" charset="0"/>
                <a:ea typeface="Roboto" pitchFamily="2" charset="0"/>
              </a:rPr>
              <a:t>Stable</a:t>
            </a:r>
            <a:r>
              <a:rPr lang="de-DE" sz="2000" dirty="0" smtClean="0">
                <a:latin typeface="Roboto" pitchFamily="2" charset="0"/>
                <a:ea typeface="Roboto" pitchFamily="2" charset="0"/>
              </a:rPr>
              <a:t> </a:t>
            </a:r>
            <a:r>
              <a:rPr lang="de-DE" sz="2000" dirty="0" smtClean="0">
                <a:latin typeface="Roboto" pitchFamily="2" charset="0"/>
                <a:ea typeface="Roboto" pitchFamily="2" charset="0"/>
              </a:rPr>
              <a:t>Abstractions</a:t>
            </a:r>
            <a:r>
              <a:rPr lang="de-DE" sz="2000" dirty="0" smtClean="0">
                <a:latin typeface="Roboto" pitchFamily="2" charset="0"/>
                <a:ea typeface="Roboto" pitchFamily="2" charset="0"/>
              </a:rPr>
              <a:t> Principle</a:t>
            </a:r>
            <a:endParaRPr lang="de-DE" sz="2000" dirty="0">
              <a:latin typeface="Roboto" pitchFamily="2"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3" name="Rechteck 12"/>
          <p:cNvSpPr/>
          <p:nvPr/>
        </p:nvSpPr>
        <p:spPr>
          <a:xfrm>
            <a:off x="4788024" y="4653136"/>
            <a:ext cx="1800200" cy="1800200"/>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Stable</a:t>
            </a:r>
            <a:r>
              <a:rPr lang="de-DE" sz="2000" dirty="0" smtClean="0">
                <a:latin typeface="Roboto" pitchFamily="2" charset="0"/>
                <a:ea typeface="Roboto" pitchFamily="2" charset="0"/>
              </a:rPr>
              <a:t> </a:t>
            </a:r>
            <a:r>
              <a:rPr lang="de-DE" sz="2000" dirty="0" smtClean="0">
                <a:latin typeface="Roboto" pitchFamily="2" charset="0"/>
                <a:ea typeface="Roboto" pitchFamily="2" charset="0"/>
              </a:rPr>
              <a:t>Dependencies</a:t>
            </a:r>
            <a:r>
              <a:rPr lang="de-DE" sz="2000" dirty="0" smtClean="0">
                <a:latin typeface="Roboto" pitchFamily="2" charset="0"/>
                <a:ea typeface="Roboto" pitchFamily="2" charset="0"/>
              </a:rPr>
              <a:t>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a:t>
            </a:r>
            <a:r>
              <a:rPr lang="de-DE" sz="2000" dirty="0" smtClean="0">
                <a:latin typeface="Roboto" pitchFamily="2" charset="0"/>
                <a:ea typeface="Roboto" pitchFamily="2" charset="0"/>
              </a:rPr>
              <a:t>don‘t</a:t>
            </a:r>
            <a:r>
              <a:rPr lang="de-DE" sz="2000" dirty="0" smtClean="0">
                <a:latin typeface="Roboto" pitchFamily="2" charset="0"/>
                <a:ea typeface="Roboto" pitchFamily="2" charset="0"/>
              </a:rPr>
              <a:t> </a:t>
            </a:r>
            <a:r>
              <a:rPr lang="de-DE" sz="2000" dirty="0" smtClean="0">
                <a:latin typeface="Roboto" pitchFamily="2" charset="0"/>
                <a:ea typeface="Roboto" pitchFamily="2" charset="0"/>
              </a:rPr>
              <a:t>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a:t>
            </a:r>
            <a:r>
              <a:rPr lang="de-DE" sz="2000" dirty="0" smtClean="0">
                <a:latin typeface="Roboto" pitchFamily="2" charset="0"/>
                <a:ea typeface="Roboto" pitchFamily="2" charset="0"/>
              </a:rPr>
              <a:t>don‘t</a:t>
            </a:r>
            <a:r>
              <a:rPr lang="de-DE" sz="2000" dirty="0" smtClean="0">
                <a:latin typeface="Roboto" pitchFamily="2" charset="0"/>
                <a:ea typeface="Roboto" pitchFamily="2" charset="0"/>
              </a:rPr>
              <a:t> </a:t>
            </a:r>
            <a:r>
              <a:rPr lang="de-DE" sz="2000" dirty="0" smtClean="0">
                <a:latin typeface="Roboto" pitchFamily="2" charset="0"/>
                <a:ea typeface="Roboto" pitchFamily="2" charset="0"/>
              </a:rPr>
              <a:t>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a:t>
            </a:r>
            <a:r>
              <a:rPr lang="de-DE" sz="2000" dirty="0" smtClean="0">
                <a:latin typeface="Roboto" pitchFamily="2" charset="0"/>
                <a:ea typeface="Roboto" pitchFamily="2" charset="0"/>
              </a:rPr>
              <a:t>don‘t</a:t>
            </a:r>
            <a:r>
              <a:rPr lang="de-DE" sz="2000" dirty="0" smtClean="0">
                <a:latin typeface="Roboto" pitchFamily="2" charset="0"/>
                <a:ea typeface="Roboto" pitchFamily="2" charset="0"/>
              </a:rPr>
              <a:t> </a:t>
            </a:r>
            <a:r>
              <a:rPr lang="de-DE" sz="2000" dirty="0" smtClean="0">
                <a:latin typeface="Roboto" pitchFamily="2" charset="0"/>
                <a:ea typeface="Roboto" pitchFamily="2" charset="0"/>
              </a:rPr>
              <a:t>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a:t>
            </a:r>
            <a:r>
              <a:rPr lang="de-DE" sz="2000" dirty="0" smtClean="0">
                <a:latin typeface="Roboto" pitchFamily="2" charset="0"/>
                <a:ea typeface="Roboto" pitchFamily="2" charset="0"/>
              </a:rPr>
              <a:t>don‘t</a:t>
            </a:r>
            <a:r>
              <a:rPr lang="de-DE" sz="2000" dirty="0" smtClean="0">
                <a:latin typeface="Roboto" pitchFamily="2" charset="0"/>
                <a:ea typeface="Roboto" pitchFamily="2" charset="0"/>
              </a:rPr>
              <a:t> </a:t>
            </a:r>
            <a:r>
              <a:rPr lang="de-DE" sz="2000" dirty="0" smtClean="0">
                <a:latin typeface="Roboto" pitchFamily="2" charset="0"/>
                <a:ea typeface="Roboto" pitchFamily="2" charset="0"/>
              </a:rPr>
              <a:t>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a:t>
            </a:r>
            <a:r>
              <a:rPr lang="de-DE" sz="2000" dirty="0" smtClean="0">
                <a:latin typeface="Roboto" pitchFamily="2" charset="0"/>
                <a:ea typeface="Roboto" pitchFamily="2" charset="0"/>
              </a:rPr>
              <a:t>don‘t</a:t>
            </a:r>
            <a:r>
              <a:rPr lang="de-DE" sz="2000" dirty="0" smtClean="0">
                <a:latin typeface="Roboto" pitchFamily="2" charset="0"/>
                <a:ea typeface="Roboto" pitchFamily="2" charset="0"/>
              </a:rPr>
              <a:t> </a:t>
            </a:r>
            <a:r>
              <a:rPr lang="de-DE" sz="2000" dirty="0" smtClean="0">
                <a:latin typeface="Roboto" pitchFamily="2" charset="0"/>
                <a:ea typeface="Roboto" pitchFamily="2" charset="0"/>
              </a:rPr>
              <a:t>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Gerade Verbindung 22"/>
          <p:cNvCxnSpPr/>
          <p:nvPr/>
        </p:nvCxnSpPr>
        <p:spPr>
          <a:xfrm>
            <a:off x="0" y="3429000"/>
            <a:ext cx="9144000"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Rechteck 25"/>
          <p:cNvSpPr/>
          <p:nvPr/>
        </p:nvSpPr>
        <p:spPr>
          <a:xfrm>
            <a:off x="1907704" y="3356992"/>
            <a:ext cx="5400600"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el 18"/>
          <p:cNvSpPr>
            <a:spLocks noGrp="1"/>
          </p:cNvSpPr>
          <p:nvPr>
            <p:ph type="title"/>
          </p:nvPr>
        </p:nvSpPr>
        <p:spPr/>
        <p:txBody>
          <a:bodyPr/>
          <a:lstStyle/>
          <a:p>
            <a:r>
              <a:rPr lang="en-US" dirty="0" smtClean="0">
                <a:solidFill>
                  <a:srgbClr val="00B7FF"/>
                </a:solidFill>
              </a:rPr>
              <a:t>Separation</a:t>
            </a:r>
            <a:endParaRPr lang="en-US" dirty="0">
              <a:solidFill>
                <a:srgbClr val="00B7FF"/>
              </a:solidFill>
            </a:endParaRPr>
          </a:p>
        </p:txBody>
      </p:sp>
      <p:sp>
        <p:nvSpPr>
          <p:cNvPr id="20" name="Textplatzhalter 19"/>
          <p:cNvSpPr>
            <a:spLocks noGrp="1"/>
          </p:cNvSpPr>
          <p:nvPr>
            <p:ph type="body" sz="quarter" idx="10"/>
          </p:nvPr>
        </p:nvSpPr>
        <p:spPr/>
        <p:txBody>
          <a:bodyPr/>
          <a:lstStyle/>
          <a:p>
            <a:r>
              <a:rPr lang="en-US" dirty="0" smtClean="0">
                <a:solidFill>
                  <a:srgbClr val="FF7400"/>
                </a:solidFill>
              </a:rPr>
              <a:t>Machine</a:t>
            </a:r>
            <a:endParaRPr lang="en-US" dirty="0">
              <a:solidFill>
                <a:srgbClr val="FF7400"/>
              </a:solidFill>
            </a:endParaRPr>
          </a:p>
        </p:txBody>
      </p:sp>
      <p:sp>
        <p:nvSpPr>
          <p:cNvPr id="21" name="Textplatzhalter 20"/>
          <p:cNvSpPr>
            <a:spLocks noGrp="1"/>
          </p:cNvSpPr>
          <p:nvPr>
            <p:ph type="body" sz="quarter" idx="11"/>
          </p:nvPr>
        </p:nvSpPr>
        <p:spPr/>
        <p:txBody>
          <a:bodyPr/>
          <a:lstStyle/>
          <a:p>
            <a:r>
              <a:rPr lang="en-US" dirty="0" smtClean="0">
                <a:solidFill>
                  <a:srgbClr val="00DB00"/>
                </a:solidFill>
              </a:rPr>
              <a:t>Domain</a:t>
            </a:r>
            <a:endParaRPr lang="en-US" dirty="0">
              <a:solidFill>
                <a:srgbClr val="00DB00"/>
              </a:solidFill>
            </a:endParaRPr>
          </a:p>
        </p:txBody>
      </p:sp>
      <p:grpSp>
        <p:nvGrpSpPr>
          <p:cNvPr id="27" name="Gruppieren 26"/>
          <p:cNvGrpSpPr/>
          <p:nvPr/>
        </p:nvGrpSpPr>
        <p:grpSpPr>
          <a:xfrm>
            <a:off x="3923928" y="764704"/>
            <a:ext cx="1368152" cy="1008112"/>
            <a:chOff x="107504" y="116632"/>
            <a:chExt cx="1368152" cy="1008112"/>
          </a:xfrm>
        </p:grpSpPr>
        <p:sp>
          <p:nvSpPr>
            <p:cNvPr id="28" name="Rechteck 27"/>
            <p:cNvSpPr/>
            <p:nvPr/>
          </p:nvSpPr>
          <p:spPr>
            <a:xfrm>
              <a:off x="107504" y="11663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29" name="Rechteck 28"/>
            <p:cNvSpPr/>
            <p:nvPr/>
          </p:nvSpPr>
          <p:spPr>
            <a:xfrm>
              <a:off x="467544" y="11663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0" name="Rechteck 29"/>
            <p:cNvSpPr/>
            <p:nvPr/>
          </p:nvSpPr>
          <p:spPr>
            <a:xfrm>
              <a:off x="827584" y="11663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1" name="Rechteck 30"/>
            <p:cNvSpPr/>
            <p:nvPr/>
          </p:nvSpPr>
          <p:spPr>
            <a:xfrm>
              <a:off x="1187624" y="11663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2" name="Rechteck 31"/>
            <p:cNvSpPr/>
            <p:nvPr/>
          </p:nvSpPr>
          <p:spPr>
            <a:xfrm>
              <a:off x="107504" y="47667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3" name="Rechteck 32"/>
            <p:cNvSpPr/>
            <p:nvPr/>
          </p:nvSpPr>
          <p:spPr>
            <a:xfrm>
              <a:off x="467544" y="47667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4" name="Rechteck 33"/>
            <p:cNvSpPr/>
            <p:nvPr/>
          </p:nvSpPr>
          <p:spPr>
            <a:xfrm>
              <a:off x="827584" y="47667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5" name="Rechteck 34"/>
            <p:cNvSpPr/>
            <p:nvPr/>
          </p:nvSpPr>
          <p:spPr>
            <a:xfrm>
              <a:off x="1187624" y="47667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6" name="Rechteck 35"/>
            <p:cNvSpPr/>
            <p:nvPr/>
          </p:nvSpPr>
          <p:spPr>
            <a:xfrm>
              <a:off x="107504" y="83671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7" name="Rechteck 36"/>
            <p:cNvSpPr/>
            <p:nvPr/>
          </p:nvSpPr>
          <p:spPr>
            <a:xfrm>
              <a:off x="467544" y="83671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8" name="Rechteck 37"/>
            <p:cNvSpPr/>
            <p:nvPr/>
          </p:nvSpPr>
          <p:spPr>
            <a:xfrm>
              <a:off x="827584" y="83671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9" name="Rechteck 38"/>
            <p:cNvSpPr/>
            <p:nvPr/>
          </p:nvSpPr>
          <p:spPr>
            <a:xfrm>
              <a:off x="1187624" y="836712"/>
              <a:ext cx="288032" cy="540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0" name="Rechteck 39"/>
            <p:cNvSpPr/>
            <p:nvPr/>
          </p:nvSpPr>
          <p:spPr>
            <a:xfrm>
              <a:off x="1187624" y="1062000"/>
              <a:ext cx="288032" cy="540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1" name="Rechteck 40"/>
            <p:cNvSpPr/>
            <p:nvPr/>
          </p:nvSpPr>
          <p:spPr>
            <a:xfrm>
              <a:off x="1187624" y="980728"/>
              <a:ext cx="288032" cy="540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2" name="Rechteck 41"/>
            <p:cNvSpPr/>
            <p:nvPr/>
          </p:nvSpPr>
          <p:spPr>
            <a:xfrm>
              <a:off x="1187624" y="908720"/>
              <a:ext cx="288032" cy="540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grpSp>
      <p:grpSp>
        <p:nvGrpSpPr>
          <p:cNvPr id="43" name="Gruppieren 42"/>
          <p:cNvGrpSpPr/>
          <p:nvPr/>
        </p:nvGrpSpPr>
        <p:grpSpPr>
          <a:xfrm>
            <a:off x="3923928" y="5085184"/>
            <a:ext cx="1368152" cy="1008112"/>
            <a:chOff x="107504" y="116632"/>
            <a:chExt cx="1368152" cy="1008112"/>
          </a:xfrm>
          <a:solidFill>
            <a:srgbClr val="00DB00"/>
          </a:solidFill>
        </p:grpSpPr>
        <p:sp>
          <p:nvSpPr>
            <p:cNvPr id="44" name="Rechteck 43"/>
            <p:cNvSpPr/>
            <p:nvPr/>
          </p:nvSpPr>
          <p:spPr>
            <a:xfrm>
              <a:off x="107504" y="11663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5" name="Rechteck 44"/>
            <p:cNvSpPr/>
            <p:nvPr/>
          </p:nvSpPr>
          <p:spPr>
            <a:xfrm>
              <a:off x="467544" y="11663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6" name="Rechteck 45"/>
            <p:cNvSpPr/>
            <p:nvPr/>
          </p:nvSpPr>
          <p:spPr>
            <a:xfrm>
              <a:off x="827584" y="11663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7" name="Rechteck 46"/>
            <p:cNvSpPr/>
            <p:nvPr/>
          </p:nvSpPr>
          <p:spPr>
            <a:xfrm>
              <a:off x="1187624" y="11663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8" name="Rechteck 47"/>
            <p:cNvSpPr/>
            <p:nvPr/>
          </p:nvSpPr>
          <p:spPr>
            <a:xfrm>
              <a:off x="107504" y="47667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9" name="Rechteck 48"/>
            <p:cNvSpPr/>
            <p:nvPr/>
          </p:nvSpPr>
          <p:spPr>
            <a:xfrm>
              <a:off x="467544" y="47667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0" name="Rechteck 49"/>
            <p:cNvSpPr/>
            <p:nvPr/>
          </p:nvSpPr>
          <p:spPr>
            <a:xfrm>
              <a:off x="827584" y="47667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1" name="Rechteck 50"/>
            <p:cNvSpPr/>
            <p:nvPr/>
          </p:nvSpPr>
          <p:spPr>
            <a:xfrm>
              <a:off x="1187624" y="47667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2" name="Rechteck 51"/>
            <p:cNvSpPr/>
            <p:nvPr/>
          </p:nvSpPr>
          <p:spPr>
            <a:xfrm>
              <a:off x="107504" y="83671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3" name="Rechteck 52"/>
            <p:cNvSpPr/>
            <p:nvPr/>
          </p:nvSpPr>
          <p:spPr>
            <a:xfrm>
              <a:off x="467544" y="83671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4" name="Rechteck 53"/>
            <p:cNvSpPr/>
            <p:nvPr/>
          </p:nvSpPr>
          <p:spPr>
            <a:xfrm>
              <a:off x="827584" y="83671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5" name="Rechteck 54"/>
            <p:cNvSpPr/>
            <p:nvPr/>
          </p:nvSpPr>
          <p:spPr>
            <a:xfrm>
              <a:off x="1187624" y="836712"/>
              <a:ext cx="288032" cy="54000"/>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6" name="Rechteck 55"/>
            <p:cNvSpPr/>
            <p:nvPr/>
          </p:nvSpPr>
          <p:spPr>
            <a:xfrm>
              <a:off x="1187624" y="1062000"/>
              <a:ext cx="288032" cy="54000"/>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7" name="Rechteck 56"/>
            <p:cNvSpPr/>
            <p:nvPr/>
          </p:nvSpPr>
          <p:spPr>
            <a:xfrm>
              <a:off x="1187624" y="980728"/>
              <a:ext cx="288032" cy="54000"/>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8" name="Rechteck 57"/>
            <p:cNvSpPr/>
            <p:nvPr/>
          </p:nvSpPr>
          <p:spPr>
            <a:xfrm>
              <a:off x="1187624" y="908720"/>
              <a:ext cx="288032" cy="54000"/>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grpSp>
      <p:sp>
        <p:nvSpPr>
          <p:cNvPr id="59" name="Titel 18"/>
          <p:cNvSpPr txBox="1">
            <a:spLocks/>
          </p:cNvSpPr>
          <p:nvPr/>
        </p:nvSpPr>
        <p:spPr>
          <a:xfrm>
            <a:off x="5292080" y="4941168"/>
            <a:ext cx="1440160" cy="1440160"/>
          </a:xfrm>
          <a:prstGeom prst="rect">
            <a:avLst/>
          </a:prstGeom>
        </p:spPr>
        <p:txBody>
          <a:bodyPr vert="horz" lIns="0" tIns="0" rIns="0" bIns="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1500" dirty="0" smtClean="0">
                <a:solidFill>
                  <a:srgbClr val="FF00FF"/>
                </a:solidFill>
                <a:latin typeface="Bebas Neue" pitchFamily="34" charset="0"/>
                <a:ea typeface="+mj-ea"/>
                <a:cs typeface="+mj-cs"/>
              </a:rPr>
              <a:t>??</a:t>
            </a:r>
            <a:endParaRPr kumimoji="0" lang="en-US" sz="11500" b="0" i="0" u="none" strike="noStrike" kern="1200" cap="none" spc="0" normalizeH="0" baseline="0" noProof="0" dirty="0">
              <a:ln>
                <a:noFill/>
              </a:ln>
              <a:solidFill>
                <a:srgbClr val="FF00FF"/>
              </a:solidFill>
              <a:effectLst/>
              <a:uLnTx/>
              <a:uFillTx/>
              <a:latin typeface="Bebas Neue" pitchFamily="34" charset="0"/>
              <a:ea typeface="+mj-ea"/>
              <a:cs typeface="+mj-cs"/>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t>Empathie</a:t>
            </a:r>
            <a:endParaRPr lang="en-US" dirty="0"/>
          </a:p>
        </p:txBody>
      </p:sp>
      <p:sp>
        <p:nvSpPr>
          <p:cNvPr id="5" name="Textplatzhalter 4"/>
          <p:cNvSpPr>
            <a:spLocks noGrp="1"/>
          </p:cNvSpPr>
          <p:nvPr>
            <p:ph type="body" sz="quarter" idx="11"/>
          </p:nvPr>
        </p:nvSpPr>
        <p:spPr/>
        <p:txBody>
          <a:bodyPr/>
          <a:lstStyle/>
          <a:p>
            <a:r>
              <a:rPr lang="en-US" dirty="0" smtClean="0"/>
              <a:t>Von Person </a:t>
            </a:r>
            <a:r>
              <a:rPr lang="en-US" dirty="0" err="1" smtClean="0"/>
              <a:t>zu</a:t>
            </a:r>
            <a:r>
              <a:rPr lang="en-US" dirty="0" smtClean="0"/>
              <a:t> Person</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descr="Heidelberg_Uni_Logo.jpg"/>
          <p:cNvPicPr>
            <a:picLocks noChangeAspect="1"/>
          </p:cNvPicPr>
          <p:nvPr/>
        </p:nvPicPr>
        <p:blipFill>
          <a:blip r:embed="rId2" cstate="print"/>
          <a:stretch>
            <a:fillRect/>
          </a:stretch>
        </p:blipFill>
        <p:spPr>
          <a:xfrm>
            <a:off x="2699792" y="476672"/>
            <a:ext cx="3656484" cy="3672408"/>
          </a:xfrm>
          <a:prstGeom prst="rect">
            <a:avLst/>
          </a:prstGeom>
        </p:spPr>
      </p:pic>
      <p:sp>
        <p:nvSpPr>
          <p:cNvPr id="10" name="Textfeld 9"/>
          <p:cNvSpPr txBox="1"/>
          <p:nvPr/>
        </p:nvSpPr>
        <p:spPr>
          <a:xfrm>
            <a:off x="3635896" y="4303455"/>
            <a:ext cx="1872208" cy="2554545"/>
          </a:xfrm>
          <a:prstGeom prst="rect">
            <a:avLst/>
          </a:prstGeom>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l-GR" sz="16600" b="0" i="0" u="none" strike="noStrike" kern="1200" cap="none" spc="0" normalizeH="0" baseline="0" noProof="0" dirty="0" smtClean="0">
                <a:ln w="19050">
                  <a:noFill/>
                </a:ln>
                <a:solidFill>
                  <a:schemeClr val="tx1">
                    <a:lumMod val="75000"/>
                    <a:lumOff val="25000"/>
                  </a:schemeClr>
                </a:solidFill>
                <a:uLnTx/>
                <a:uFillTx/>
                <a:latin typeface="Cambria" pitchFamily="18" charset="0"/>
                <a:cs typeface="Arial" pitchFamily="34" charset="0"/>
              </a:rPr>
              <a:t>Ψ</a:t>
            </a:r>
            <a:endParaRPr kumimoji="0" lang="en-US" sz="16600" b="0" i="0" u="none" strike="noStrike" kern="1200" cap="none" spc="0" normalizeH="0" baseline="0" noProof="0" dirty="0" smtClean="0">
              <a:ln w="19050">
                <a:noFill/>
              </a:ln>
              <a:solidFill>
                <a:schemeClr val="tx1">
                  <a:lumMod val="75000"/>
                  <a:lumOff val="25000"/>
                </a:schemeClr>
              </a:solidFill>
              <a:uLnTx/>
              <a:uFillTx/>
              <a:latin typeface="Cambria" pitchFamily="18" charset="0"/>
              <a:cs typeface="Arial"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Empathy is the </a:t>
            </a:r>
            <a:r>
              <a:rPr lang="en-US" dirty="0" smtClean="0">
                <a:solidFill>
                  <a:srgbClr val="FF00FF"/>
                </a:solidFill>
              </a:rPr>
              <a:t>capacity</a:t>
            </a:r>
            <a:r>
              <a:rPr lang="en-US" dirty="0" smtClean="0"/>
              <a:t> to think and </a:t>
            </a:r>
            <a:r>
              <a:rPr lang="en-US" dirty="0" smtClean="0">
                <a:solidFill>
                  <a:srgbClr val="FF00FF"/>
                </a:solidFill>
              </a:rPr>
              <a:t>feel</a:t>
            </a:r>
            <a:r>
              <a:rPr lang="en-US" dirty="0" smtClean="0"/>
              <a:t> oneself into the inner life of another </a:t>
            </a:r>
            <a:r>
              <a:rPr lang="en-US" dirty="0" smtClean="0">
                <a:solidFill>
                  <a:srgbClr val="FF00FF"/>
                </a:solidFill>
              </a:rPr>
              <a:t>person</a:t>
            </a:r>
            <a:endParaRPr lang="en-US" dirty="0">
              <a:solidFill>
                <a:srgbClr val="FF00FF"/>
              </a:solidFill>
            </a:endParaRPr>
          </a:p>
        </p:txBody>
      </p:sp>
      <p:sp>
        <p:nvSpPr>
          <p:cNvPr id="4" name="Textfeld 3"/>
          <p:cNvSpPr txBox="1"/>
          <p:nvPr/>
        </p:nvSpPr>
        <p:spPr>
          <a:xfrm>
            <a:off x="6732240" y="5693767"/>
            <a:ext cx="2160240" cy="615553"/>
          </a:xfrm>
          <a:prstGeom prst="rect">
            <a:avLst/>
          </a:prstGeom>
        </p:spPr>
        <p:txBody>
          <a:bodyPr wrap="square" lIns="0" tIns="0" rIns="0" bIns="0" rtlCol="0" anchor="b" anchorCtr="1">
            <a:spAutoFit/>
          </a:bodyPr>
          <a:lstStyle/>
          <a:p>
            <a:pPr algn="r">
              <a:spcBef>
                <a:spcPct val="20000"/>
              </a:spcBef>
            </a:pPr>
            <a:r>
              <a:rPr lang="de-AT" sz="2000" dirty="0" smtClean="0">
                <a:solidFill>
                  <a:schemeClr val="tx1">
                    <a:lumMod val="50000"/>
                    <a:lumOff val="50000"/>
                  </a:schemeClr>
                </a:solidFill>
                <a:latin typeface="Roboto" pitchFamily="2" charset="0"/>
                <a:ea typeface="Roboto" pitchFamily="2" charset="0"/>
              </a:rPr>
              <a:t>Heinz </a:t>
            </a:r>
            <a:r>
              <a:rPr lang="de-AT" sz="2000" dirty="0" err="1" smtClean="0">
                <a:solidFill>
                  <a:schemeClr val="tx1">
                    <a:lumMod val="50000"/>
                    <a:lumOff val="50000"/>
                  </a:schemeClr>
                </a:solidFill>
                <a:latin typeface="Roboto" pitchFamily="2" charset="0"/>
                <a:ea typeface="Roboto" pitchFamily="2" charset="0"/>
              </a:rPr>
              <a:t>Kohut</a:t>
            </a:r>
            <a:r>
              <a:rPr lang="de-AT" sz="2000" dirty="0" smtClean="0">
                <a:solidFill>
                  <a:schemeClr val="tx1">
                    <a:lumMod val="50000"/>
                    <a:lumOff val="50000"/>
                  </a:schemeClr>
                </a:solidFill>
                <a:latin typeface="Roboto" pitchFamily="2" charset="0"/>
                <a:ea typeface="Roboto" pitchFamily="2" charset="0"/>
              </a:rPr>
              <a:t/>
            </a:r>
            <a:br>
              <a:rPr lang="de-AT" sz="2000" dirty="0" smtClean="0">
                <a:solidFill>
                  <a:schemeClr val="tx1">
                    <a:lumMod val="50000"/>
                    <a:lumOff val="50000"/>
                  </a:schemeClr>
                </a:solidFill>
                <a:latin typeface="Roboto" pitchFamily="2" charset="0"/>
                <a:ea typeface="Roboto" pitchFamily="2" charset="0"/>
              </a:rPr>
            </a:br>
            <a:r>
              <a:rPr lang="de-AT" sz="2000" dirty="0" smtClean="0">
                <a:solidFill>
                  <a:schemeClr val="tx1">
                    <a:lumMod val="50000"/>
                    <a:lumOff val="50000"/>
                  </a:schemeClr>
                </a:solidFill>
                <a:latin typeface="Roboto" pitchFamily="2" charset="0"/>
                <a:ea typeface="Roboto" pitchFamily="2" charset="0"/>
              </a:rPr>
              <a:t>Psychoanalyst</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9600" dirty="0" err="1" smtClean="0"/>
              <a:t>Haltet</a:t>
            </a:r>
            <a:r>
              <a:rPr lang="en-US" sz="9600" dirty="0" smtClean="0"/>
              <a:t> EIN</a:t>
            </a:r>
            <a:endParaRPr lang="en-US" sz="9600" dirty="0"/>
          </a:p>
        </p:txBody>
      </p:sp>
      <p:sp>
        <p:nvSpPr>
          <p:cNvPr id="5" name="Textplatzhalter 4"/>
          <p:cNvSpPr>
            <a:spLocks noGrp="1"/>
          </p:cNvSpPr>
          <p:nvPr>
            <p:ph type="body" sz="quarter" idx="11"/>
          </p:nvPr>
        </p:nvSpPr>
        <p:spPr/>
        <p:txBody>
          <a:bodyPr/>
          <a:lstStyle/>
          <a:p>
            <a:r>
              <a:rPr lang="en-US" dirty="0" err="1" smtClean="0"/>
              <a:t>Da</a:t>
            </a:r>
            <a:r>
              <a:rPr lang="en-US" dirty="0" smtClean="0"/>
              <a:t> </a:t>
            </a:r>
            <a:r>
              <a:rPr lang="en-US" dirty="0" err="1" smtClean="0"/>
              <a:t>kommt</a:t>
            </a:r>
            <a:r>
              <a:rPr lang="en-US" dirty="0" smtClean="0"/>
              <a:t> </a:t>
            </a:r>
            <a:r>
              <a:rPr lang="en-US" dirty="0" err="1" smtClean="0"/>
              <a:t>noch</a:t>
            </a:r>
            <a:r>
              <a:rPr lang="en-US" dirty="0" smtClean="0"/>
              <a:t> </a:t>
            </a:r>
            <a:r>
              <a:rPr lang="en-US" dirty="0" err="1" smtClean="0"/>
              <a:t>mehr</a:t>
            </a:r>
            <a:r>
              <a:rPr lang="en-US" dirty="0" smtClean="0"/>
              <a:t>!</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rgbClr val="00D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rgbClr val="00DB00"/>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a:t>
            </a:r>
            <a:r>
              <a:rPr lang="en-US" sz="2000" dirty="0" smtClean="0">
                <a:latin typeface="Roboto" pitchFamily="2" charset="0"/>
                <a:ea typeface="Roboto" pitchFamily="2" charset="0"/>
              </a:rPr>
              <a:t>Segregation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rgbClr val="FF00FF"/>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rgbClr val="FF00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rgbClr val="00B7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rgbClr val="FF00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rgbClr val="00DB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rgbClr val="00B7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a:t>
            </a:r>
            <a:r>
              <a:rPr lang="en-US" sz="2000" dirty="0" smtClean="0">
                <a:latin typeface="Roboto" pitchFamily="2" charset="0"/>
                <a:ea typeface="Roboto" pitchFamily="2" charset="0"/>
              </a:rPr>
              <a:t>Segregation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rgbClr val="00B7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rgbClr val="00B7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extLst>
      <p:ext uri="{BB962C8B-B14F-4D97-AF65-F5344CB8AC3E}">
        <p14:creationId xmlns="" xmlns:p14="http://schemas.microsoft.com/office/powerpoint/2010/main" val="12155247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9600" dirty="0" err="1" smtClean="0">
                <a:solidFill>
                  <a:srgbClr val="00B7FF"/>
                </a:solidFill>
              </a:rPr>
              <a:t>Erst</a:t>
            </a:r>
            <a:r>
              <a:rPr lang="en-US" sz="9600" dirty="0" smtClean="0">
                <a:solidFill>
                  <a:srgbClr val="00B7FF"/>
                </a:solidFill>
              </a:rPr>
              <a:t> mal </a:t>
            </a:r>
            <a:r>
              <a:rPr lang="en-US" sz="9600" dirty="0" err="1" smtClean="0">
                <a:solidFill>
                  <a:srgbClr val="00B7FF"/>
                </a:solidFill>
              </a:rPr>
              <a:t>einfach</a:t>
            </a:r>
            <a:endParaRPr lang="en-US" sz="9600" dirty="0">
              <a:solidFill>
                <a:srgbClr val="00B7FF"/>
              </a:solidFill>
            </a:endParaRPr>
          </a:p>
        </p:txBody>
      </p:sp>
      <p:sp>
        <p:nvSpPr>
          <p:cNvPr id="4" name="Textplatzhalter 3"/>
          <p:cNvSpPr>
            <a:spLocks noGrp="1"/>
          </p:cNvSpPr>
          <p:nvPr>
            <p:ph type="body" sz="quarter" idx="10"/>
          </p:nvPr>
        </p:nvSpPr>
        <p:spPr/>
        <p:txBody>
          <a:bodyPr/>
          <a:lstStyle/>
          <a:p>
            <a:r>
              <a:rPr lang="de-DE" dirty="0" smtClean="0"/>
              <a:t>Simple First!</a:t>
            </a:r>
            <a:endParaRPr lang="en-US" dirty="0"/>
          </a:p>
        </p:txBody>
      </p:sp>
      <p:sp>
        <p:nvSpPr>
          <p:cNvPr id="5" name="Textplatzhalter 4"/>
          <p:cNvSpPr>
            <a:spLocks noGrp="1"/>
          </p:cNvSpPr>
          <p:nvPr>
            <p:ph type="body" sz="quarter" idx="11"/>
          </p:nvPr>
        </p:nvSpPr>
        <p:spPr/>
        <p:txBody>
          <a:bodyPr/>
          <a:lstStyle/>
          <a:p>
            <a:r>
              <a:rPr lang="en-US" dirty="0" err="1" smtClean="0"/>
              <a:t>Richtig</a:t>
            </a:r>
            <a:r>
              <a:rPr lang="en-US" dirty="0" smtClean="0"/>
              <a:t> </a:t>
            </a:r>
            <a:r>
              <a:rPr lang="en-US" dirty="0" err="1" smtClean="0"/>
              <a:t>schwer</a:t>
            </a:r>
            <a:r>
              <a:rPr lang="en-US" dirty="0" smtClean="0"/>
              <a:t>!</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staticTyping.jpg"/>
          <p:cNvPicPr>
            <a:picLocks noChangeAspect="1"/>
          </p:cNvPicPr>
          <p:nvPr/>
        </p:nvPicPr>
        <p:blipFill>
          <a:blip r:embed="rId2" cstate="print"/>
          <a:stretch>
            <a:fillRect/>
          </a:stretch>
        </p:blipFill>
        <p:spPr>
          <a:xfrm>
            <a:off x="2267744" y="168478"/>
            <a:ext cx="4608512" cy="6521044"/>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3200" b="1" dirty="0" smtClean="0">
                <a:solidFill>
                  <a:srgbClr val="00DB00"/>
                </a:solidFill>
                <a:latin typeface="Consolas" pitchFamily="49" charset="0"/>
                <a:ea typeface="Roboto" pitchFamily="2" charset="0"/>
                <a:cs typeface="Consolas" pitchFamily="49" charset="0"/>
              </a:rPr>
              <a:t>C#</a:t>
            </a: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chemeClr val="bg1"/>
                </a:solidFill>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 = </a:t>
            </a:r>
            <a:r>
              <a:rPr lang="en-US" sz="2400" b="1" dirty="0" smtClean="0">
                <a:latin typeface="Consolas" pitchFamily="49" charset="0"/>
                <a:ea typeface="Roboto" pitchFamily="2" charset="0"/>
                <a:cs typeface="Consolas" pitchFamily="49" charset="0"/>
              </a:rPr>
              <a:t>new</a:t>
            </a: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3200" b="1" dirty="0" smtClean="0">
                <a:solidFill>
                  <a:srgbClr val="00DB00"/>
                </a:solidFill>
                <a:latin typeface="Consolas" pitchFamily="49" charset="0"/>
                <a:ea typeface="Roboto" pitchFamily="2" charset="0"/>
                <a:cs typeface="Consolas" pitchFamily="49" charset="0"/>
              </a:rPr>
              <a:t>Python</a:t>
            </a: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duck = </a:t>
            </a:r>
            <a:r>
              <a:rPr lang="en-US" sz="2400" b="1" dirty="0" smtClean="0">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3200" b="1" dirty="0" smtClean="0">
                <a:solidFill>
                  <a:srgbClr val="00DB00"/>
                </a:solidFill>
                <a:latin typeface="Consolas" pitchFamily="49" charset="0"/>
                <a:ea typeface="Roboto" pitchFamily="2" charset="0"/>
                <a:cs typeface="Consolas" pitchFamily="49" charset="0"/>
              </a:rPr>
              <a:t>C# - DRY</a:t>
            </a: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err="1" smtClean="0">
                <a:solidFill>
                  <a:srgbClr val="FF00FF"/>
                </a:solidFill>
                <a:latin typeface="Consolas" pitchFamily="49" charset="0"/>
                <a:ea typeface="Roboto" pitchFamily="2" charset="0"/>
                <a:cs typeface="Consolas" pitchFamily="49" charset="0"/>
              </a:rPr>
              <a:t>var</a:t>
            </a:r>
            <a:r>
              <a:rPr lang="en-US" sz="2400" b="1" dirty="0" smtClean="0">
                <a:latin typeface="Consolas" pitchFamily="49" charset="0"/>
                <a:ea typeface="Roboto" pitchFamily="2" charset="0"/>
                <a:cs typeface="Consolas" pitchFamily="49" charset="0"/>
              </a:rPr>
              <a:t> </a:t>
            </a:r>
            <a:r>
              <a:rPr lang="en-US" sz="2400" b="1" dirty="0" smtClean="0">
                <a:solidFill>
                  <a:schemeClr val="bg1"/>
                </a:solidFill>
                <a:latin typeface="Consolas" pitchFamily="49" charset="0"/>
                <a:ea typeface="Roboto" pitchFamily="2" charset="0"/>
                <a:cs typeface="Consolas" pitchFamily="49" charset="0"/>
              </a:rPr>
              <a:t>duck = </a:t>
            </a:r>
            <a:r>
              <a:rPr lang="en-US" sz="2400" b="1" dirty="0" smtClean="0">
                <a:latin typeface="Consolas" pitchFamily="49" charset="0"/>
                <a:ea typeface="Roboto" pitchFamily="2" charset="0"/>
                <a:cs typeface="Consolas" pitchFamily="49" charset="0"/>
              </a:rPr>
              <a:t>new</a:t>
            </a: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solidFill>
                  <a:srgbClr val="00B7FF"/>
                </a:solidFill>
              </a:rPr>
              <a:t>Zug.un.glück</a:t>
            </a:r>
            <a:endParaRPr lang="en-US" dirty="0">
              <a:solidFill>
                <a:srgbClr val="00B7FF"/>
              </a:solidFill>
            </a:endParaRPr>
          </a:p>
        </p:txBody>
      </p:sp>
      <p:sp>
        <p:nvSpPr>
          <p:cNvPr id="9" name="Textplatzhalter 8"/>
          <p:cNvSpPr>
            <a:spLocks noGrp="1"/>
          </p:cNvSpPr>
          <p:nvPr>
            <p:ph type="body" sz="quarter" idx="10"/>
          </p:nvPr>
        </p:nvSpPr>
        <p:spPr/>
        <p:txBody>
          <a:bodyPr/>
          <a:lstStyle/>
          <a:p>
            <a:r>
              <a:rPr lang="en-US" dirty="0" smtClean="0"/>
              <a:t>Es </a:t>
            </a:r>
            <a:r>
              <a:rPr lang="en-US" dirty="0" err="1" smtClean="0"/>
              <a:t>steht</a:t>
            </a:r>
            <a:r>
              <a:rPr lang="en-US" dirty="0" smtClean="0"/>
              <a:t> </a:t>
            </a:r>
            <a:r>
              <a:rPr lang="en-US" dirty="0" err="1" smtClean="0"/>
              <a:t>ein</a:t>
            </a:r>
            <a:endParaRPr lang="en-US" dirty="0"/>
          </a:p>
        </p:txBody>
      </p:sp>
      <p:sp>
        <p:nvSpPr>
          <p:cNvPr id="10" name="Textplatzhalter 9"/>
          <p:cNvSpPr>
            <a:spLocks noGrp="1"/>
          </p:cNvSpPr>
          <p:nvPr>
            <p:ph type="body" sz="quarter" idx="11"/>
          </p:nvPr>
        </p:nvSpPr>
        <p:spPr/>
        <p:txBody>
          <a:bodyPr/>
          <a:lstStyle/>
          <a:p>
            <a:r>
              <a:rPr lang="en-US" dirty="0" err="1" smtClean="0"/>
              <a:t>bevor</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9600" dirty="0" smtClean="0"/>
              <a:t>Informatik</a:t>
            </a:r>
            <a:endParaRPr lang="en-US" sz="9600" dirty="0"/>
          </a:p>
        </p:txBody>
      </p:sp>
      <p:sp>
        <p:nvSpPr>
          <p:cNvPr id="5" name="Textplatzhalter 4"/>
          <p:cNvSpPr>
            <a:spLocks noGrp="1"/>
          </p:cNvSpPr>
          <p:nvPr>
            <p:ph type="body" sz="quarter" idx="11"/>
          </p:nvPr>
        </p:nvSpPr>
        <p:spPr/>
        <p:txBody>
          <a:bodyPr/>
          <a:lstStyle/>
          <a:p>
            <a:r>
              <a:rPr lang="de-DE" dirty="0" smtClean="0"/>
              <a:t>Keine Naturwissenschaft</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00B7FF"/>
                </a:solidFill>
              </a:rPr>
              <a:t>Don’t ASK</a:t>
            </a:r>
            <a:endParaRPr lang="en-US" dirty="0">
              <a:solidFill>
                <a:srgbClr val="00B7FF"/>
              </a:solidFill>
            </a:endParaRPr>
          </a:p>
        </p:txBody>
      </p:sp>
      <p:sp>
        <p:nvSpPr>
          <p:cNvPr id="3" name="Textplatzhalter 2"/>
          <p:cNvSpPr>
            <a:spLocks noGrp="1"/>
          </p:cNvSpPr>
          <p:nvPr>
            <p:ph type="body" sz="quarter" idx="10"/>
          </p:nvPr>
        </p:nvSpPr>
        <p:spPr/>
        <p:txBody>
          <a:bodyPr/>
          <a:lstStyle/>
          <a:p>
            <a:r>
              <a:rPr lang="en-US" dirty="0" smtClean="0"/>
              <a:t>Tell.</a:t>
            </a:r>
            <a:endParaRPr lang="en-US" dirty="0"/>
          </a:p>
        </p:txBody>
      </p:sp>
      <p:sp>
        <p:nvSpPr>
          <p:cNvPr id="4" name="Textplatzhalter 3"/>
          <p:cNvSpPr>
            <a:spLocks noGrp="1"/>
          </p:cNvSpPr>
          <p:nvPr>
            <p:ph type="body" sz="quarter" idx="11"/>
          </p:nvPr>
        </p:nvSpPr>
        <p:spPr/>
        <p:txBody>
          <a:bodyPr/>
          <a:lstStyle/>
          <a:p>
            <a:r>
              <a:rPr lang="en-US" dirty="0" smtClean="0"/>
              <a:t>Or: The Law of Demeter</a:t>
            </a: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if</a:t>
            </a:r>
            <a:r>
              <a:rPr lang="en-US" sz="2400" b="1" dirty="0" smtClean="0">
                <a:solidFill>
                  <a:schemeClr val="bg1"/>
                </a:solidFill>
                <a:latin typeface="Consolas" pitchFamily="49" charset="0"/>
                <a:ea typeface="Roboto" pitchFamily="2" charset="0"/>
                <a:cs typeface="Consolas" pitchFamily="49" charset="0"/>
              </a:rPr>
              <a:t>(</a:t>
            </a:r>
            <a:r>
              <a:rPr lang="en-US" sz="2400" b="1" dirty="0" err="1" smtClean="0">
                <a:solidFill>
                  <a:srgbClr val="FF00FF"/>
                </a:solidFill>
                <a:latin typeface="Consolas" pitchFamily="49" charset="0"/>
                <a:ea typeface="Roboto" pitchFamily="2" charset="0"/>
                <a:cs typeface="Consolas" pitchFamily="49" charset="0"/>
              </a:rPr>
              <a:t>Customer.Email.Address.Value.</a:t>
            </a:r>
            <a:r>
              <a:rPr lang="en-US" sz="2400" b="1" dirty="0" err="1" smtClean="0">
                <a:solidFill>
                  <a:srgbClr val="FF7400"/>
                </a:solidFill>
                <a:latin typeface="Consolas" pitchFamily="49" charset="0"/>
                <a:ea typeface="Roboto" pitchFamily="2" charset="0"/>
                <a:cs typeface="Consolas" pitchFamily="49" charset="0"/>
              </a:rPr>
              <a:t>IsValid</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Send(</a:t>
            </a:r>
            <a:r>
              <a:rPr lang="en-US" sz="2400" b="1" dirty="0" err="1" smtClean="0">
                <a:solidFill>
                  <a:schemeClr val="bg1"/>
                </a:solidFill>
                <a:latin typeface="Consolas" pitchFamily="49" charset="0"/>
                <a:ea typeface="Roboto" pitchFamily="2" charset="0"/>
                <a:cs typeface="Consolas" pitchFamily="49" charset="0"/>
              </a:rPr>
              <a:t>Customer.Email.Address</a:t>
            </a:r>
            <a:r>
              <a:rPr lang="en-US" sz="2400" b="1" dirty="0" smtClean="0">
                <a:solidFill>
                  <a:schemeClr val="bg1"/>
                </a:solidFill>
                <a:latin typeface="Consolas" pitchFamily="49" charset="0"/>
                <a:ea typeface="Roboto" pitchFamily="2" charset="0"/>
                <a:cs typeface="Consolas" pitchFamily="49" charset="0"/>
              </a:rPr>
              <a:t>, message);</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if</a:t>
            </a:r>
            <a:r>
              <a:rPr lang="en-US" sz="2400" b="1" dirty="0" smtClean="0">
                <a:solidFill>
                  <a:schemeClr val="bg1"/>
                </a:solidFill>
                <a:latin typeface="Consolas" pitchFamily="49" charset="0"/>
                <a:ea typeface="Roboto" pitchFamily="2" charset="0"/>
                <a:cs typeface="Consolas" pitchFamily="49" charset="0"/>
              </a:rPr>
              <a:t>(</a:t>
            </a:r>
            <a:r>
              <a:rPr lang="en-US" sz="2400" b="1" dirty="0" err="1" smtClean="0">
                <a:solidFill>
                  <a:srgbClr val="FF00FF"/>
                </a:solidFill>
                <a:latin typeface="Consolas" pitchFamily="49" charset="0"/>
                <a:ea typeface="Roboto" pitchFamily="2" charset="0"/>
                <a:cs typeface="Consolas" pitchFamily="49" charset="0"/>
              </a:rPr>
              <a:t>Customer</a:t>
            </a:r>
            <a:r>
              <a:rPr lang="en-US" sz="2400" b="1" dirty="0" err="1" smtClean="0">
                <a:solidFill>
                  <a:schemeClr val="bg1"/>
                </a:solidFill>
                <a:latin typeface="Consolas" pitchFamily="49" charset="0"/>
                <a:ea typeface="Roboto" pitchFamily="2" charset="0"/>
                <a:cs typeface="Consolas" pitchFamily="49" charset="0"/>
              </a:rPr>
              <a:t>.</a:t>
            </a:r>
            <a:r>
              <a:rPr lang="en-US" sz="2400" b="1" dirty="0" err="1" smtClean="0">
                <a:solidFill>
                  <a:srgbClr val="FF7400"/>
                </a:solidFill>
                <a:latin typeface="Consolas" pitchFamily="49" charset="0"/>
                <a:ea typeface="Roboto" pitchFamily="2" charset="0"/>
                <a:cs typeface="Consolas" pitchFamily="49" charset="0"/>
              </a:rPr>
              <a:t>IsEmailValid</a:t>
            </a: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Send(</a:t>
            </a:r>
            <a:r>
              <a:rPr lang="en-US" sz="2400" b="1" dirty="0" err="1" smtClean="0">
                <a:solidFill>
                  <a:schemeClr val="bg1"/>
                </a:solidFill>
                <a:latin typeface="Consolas" pitchFamily="49" charset="0"/>
                <a:ea typeface="Roboto" pitchFamily="2" charset="0"/>
                <a:cs typeface="Consolas" pitchFamily="49" charset="0"/>
              </a:rPr>
              <a:t>Customer.Email.Address</a:t>
            </a:r>
            <a:r>
              <a:rPr lang="en-US" sz="2400" b="1" dirty="0" smtClean="0">
                <a:solidFill>
                  <a:schemeClr val="bg1"/>
                </a:solidFill>
                <a:latin typeface="Consolas" pitchFamily="49" charset="0"/>
                <a:ea typeface="Roboto" pitchFamily="2" charset="0"/>
                <a:cs typeface="Consolas" pitchFamily="49" charset="0"/>
              </a:rPr>
              <a:t>, message);</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err="1" smtClean="0">
                <a:solidFill>
                  <a:srgbClr val="FF00FF"/>
                </a:solidFill>
                <a:latin typeface="Consolas" pitchFamily="49" charset="0"/>
                <a:ea typeface="Roboto" pitchFamily="2" charset="0"/>
                <a:cs typeface="Consolas" pitchFamily="49" charset="0"/>
              </a:rPr>
              <a:t>Customer</a:t>
            </a:r>
            <a:r>
              <a:rPr lang="en-US" sz="2400" b="1" dirty="0" err="1" smtClean="0">
                <a:solidFill>
                  <a:schemeClr val="bg1"/>
                </a:solidFill>
                <a:latin typeface="Consolas" pitchFamily="49" charset="0"/>
                <a:ea typeface="Roboto" pitchFamily="2" charset="0"/>
                <a:cs typeface="Consolas" pitchFamily="49" charset="0"/>
              </a:rPr>
              <a:t>.</a:t>
            </a:r>
            <a:r>
              <a:rPr lang="en-US" sz="2400" b="1" dirty="0" err="1" smtClean="0">
                <a:solidFill>
                  <a:srgbClr val="00FF00"/>
                </a:solidFill>
                <a:latin typeface="Consolas" pitchFamily="49" charset="0"/>
                <a:ea typeface="Roboto" pitchFamily="2" charset="0"/>
                <a:cs typeface="Consolas" pitchFamily="49" charset="0"/>
              </a:rPr>
              <a:t>Send</a:t>
            </a:r>
            <a:r>
              <a:rPr lang="en-US" sz="2400" b="1" dirty="0" smtClean="0">
                <a:solidFill>
                  <a:schemeClr val="bg1"/>
                </a:solidFill>
                <a:latin typeface="Consolas" pitchFamily="49" charset="0"/>
                <a:ea typeface="Roboto" pitchFamily="2" charset="0"/>
                <a:cs typeface="Consolas" pitchFamily="49" charset="0"/>
              </a:rPr>
              <a:t>(</a:t>
            </a:r>
            <a:r>
              <a:rPr lang="en-US" sz="2400" b="1" dirty="0" smtClean="0">
                <a:latin typeface="Consolas" pitchFamily="49" charset="0"/>
                <a:ea typeface="Roboto" pitchFamily="2" charset="0"/>
                <a:cs typeface="Consolas" pitchFamily="49" charset="0"/>
              </a:rPr>
              <a:t>message</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err="1" smtClean="0">
                <a:solidFill>
                  <a:srgbClr val="FF00FF"/>
                </a:solidFill>
                <a:latin typeface="Consolas" pitchFamily="49" charset="0"/>
                <a:ea typeface="Roboto" pitchFamily="2" charset="0"/>
                <a:cs typeface="Consolas" pitchFamily="49" charset="0"/>
              </a:rPr>
              <a:t>Message</a:t>
            </a:r>
            <a:r>
              <a:rPr lang="en-US" sz="2400" b="1" dirty="0" err="1" smtClean="0">
                <a:latin typeface="Consolas" pitchFamily="49" charset="0"/>
                <a:ea typeface="Roboto" pitchFamily="2" charset="0"/>
                <a:cs typeface="Consolas" pitchFamily="49" charset="0"/>
              </a:rPr>
              <a:t>.</a:t>
            </a:r>
            <a:r>
              <a:rPr lang="en-US" sz="2400" b="1" dirty="0" err="1" smtClean="0">
                <a:solidFill>
                  <a:srgbClr val="00FF00"/>
                </a:solidFill>
                <a:latin typeface="Consolas" pitchFamily="49" charset="0"/>
                <a:ea typeface="Roboto" pitchFamily="2" charset="0"/>
                <a:cs typeface="Consolas" pitchFamily="49" charset="0"/>
              </a:rPr>
              <a:t>SendTo</a:t>
            </a:r>
            <a:r>
              <a:rPr lang="en-US" sz="2400" b="1" dirty="0" smtClean="0">
                <a:solidFill>
                  <a:schemeClr val="bg1"/>
                </a:solidFill>
                <a:latin typeface="Consolas" pitchFamily="49" charset="0"/>
                <a:ea typeface="Roboto" pitchFamily="2" charset="0"/>
                <a:cs typeface="Consolas" pitchFamily="49" charset="0"/>
              </a:rPr>
              <a:t>(</a:t>
            </a:r>
            <a:r>
              <a:rPr lang="en-US" sz="2400" b="1" dirty="0" smtClean="0">
                <a:solidFill>
                  <a:srgbClr val="FF7400"/>
                </a:solidFill>
                <a:latin typeface="Consolas" pitchFamily="49" charset="0"/>
                <a:ea typeface="Roboto" pitchFamily="2" charset="0"/>
                <a:cs typeface="Consolas" pitchFamily="49" charset="0"/>
              </a:rPr>
              <a:t>Customer</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971600" y="1268760"/>
            <a:ext cx="7200800" cy="2160240"/>
          </a:xfrm>
        </p:spPr>
        <p:txBody>
          <a:bodyPr/>
          <a:lstStyle/>
          <a:p>
            <a:r>
              <a:rPr lang="en-US" dirty="0" smtClean="0"/>
              <a:t>Don’t let a stranger touch your </a:t>
            </a:r>
            <a:r>
              <a:rPr lang="en-US" dirty="0" smtClean="0">
                <a:solidFill>
                  <a:srgbClr val="FF00FF"/>
                </a:solidFill>
              </a:rPr>
              <a:t>privates</a:t>
            </a:r>
            <a:endParaRPr lang="en-US" dirty="0">
              <a:solidFill>
                <a:srgbClr val="FF00FF"/>
              </a:solidFill>
            </a:endParaRPr>
          </a:p>
        </p:txBody>
      </p:sp>
      <p:pic>
        <p:nvPicPr>
          <p:cNvPr id="3" name="Grafik 2" descr="pope.jpg"/>
          <p:cNvPicPr>
            <a:picLocks noChangeAspect="1"/>
          </p:cNvPicPr>
          <p:nvPr/>
        </p:nvPicPr>
        <p:blipFill>
          <a:blip r:embed="rId2" cstate="print"/>
          <a:stretch>
            <a:fillRect/>
          </a:stretch>
        </p:blipFill>
        <p:spPr>
          <a:xfrm>
            <a:off x="1691680" y="4000500"/>
            <a:ext cx="5667375" cy="2857500"/>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548680"/>
            <a:ext cx="7200800" cy="1440160"/>
          </a:xfrm>
        </p:spPr>
        <p:txBody>
          <a:bodyPr/>
          <a:lstStyle/>
          <a:p>
            <a:pPr algn="l"/>
            <a:r>
              <a:rPr lang="de-DE" dirty="0" smtClean="0">
                <a:solidFill>
                  <a:srgbClr val="00B7FF"/>
                </a:solidFill>
              </a:rPr>
              <a:t>Size &amp; Reuse</a:t>
            </a:r>
            <a:endParaRPr lang="en-US" dirty="0">
              <a:solidFill>
                <a:srgbClr val="00B7FF"/>
              </a:solidFill>
            </a:endParaRPr>
          </a:p>
        </p:txBody>
      </p:sp>
      <p:sp>
        <p:nvSpPr>
          <p:cNvPr id="4" name="Foliennummernplatzhalter 3"/>
          <p:cNvSpPr>
            <a:spLocks noGrp="1"/>
          </p:cNvSpPr>
          <p:nvPr>
            <p:ph type="sldNum" sz="quarter" idx="4294967295"/>
          </p:nvPr>
        </p:nvSpPr>
        <p:spPr>
          <a:xfrm>
            <a:off x="7451725" y="6597650"/>
            <a:ext cx="1692275" cy="260350"/>
          </a:xfrm>
          <a:prstGeom prst="rect">
            <a:avLst/>
          </a:prstGeom>
        </p:spPr>
        <p:txBody>
          <a:bodyPr/>
          <a:lstStyle/>
          <a:p>
            <a:fld id="{84001CC4-1CE1-4BBA-BB24-049787A9E303}" type="slidenum">
              <a:rPr lang="de-DE" smtClean="0"/>
              <a:pPr/>
              <a:t>46</a:t>
            </a:fld>
            <a:endParaRPr lang="de-DE"/>
          </a:p>
        </p:txBody>
      </p:sp>
      <p:pic>
        <p:nvPicPr>
          <p:cNvPr id="8199" name="Picture 7" descr="C:\Users\Johannes Hofmeister\Desktop\plane_feb_3_s.jpg"/>
          <p:cNvPicPr>
            <a:picLocks noChangeAspect="1" noChangeArrowheads="1"/>
          </p:cNvPicPr>
          <p:nvPr/>
        </p:nvPicPr>
        <p:blipFill>
          <a:blip r:embed="rId2" cstate="print"/>
          <a:srcRect/>
          <a:stretch>
            <a:fillRect/>
          </a:stretch>
        </p:blipFill>
        <p:spPr bwMode="auto">
          <a:xfrm>
            <a:off x="179512" y="3429000"/>
            <a:ext cx="4320480" cy="3240360"/>
          </a:xfrm>
          <a:prstGeom prst="rect">
            <a:avLst/>
          </a:prstGeom>
          <a:noFill/>
        </p:spPr>
      </p:pic>
      <p:pic>
        <p:nvPicPr>
          <p:cNvPr id="8200" name="Picture 8" descr="C:\Users\Johannes Hofmeister\Desktop\Lego airplane.jpg"/>
          <p:cNvPicPr>
            <a:picLocks noChangeAspect="1" noChangeArrowheads="1"/>
          </p:cNvPicPr>
          <p:nvPr/>
        </p:nvPicPr>
        <p:blipFill>
          <a:blip r:embed="rId3" cstate="print"/>
          <a:srcRect/>
          <a:stretch>
            <a:fillRect/>
          </a:stretch>
        </p:blipFill>
        <p:spPr bwMode="auto">
          <a:xfrm>
            <a:off x="4667250" y="3467100"/>
            <a:ext cx="4369246" cy="3276935"/>
          </a:xfrm>
          <a:prstGeom prst="rect">
            <a:avLst/>
          </a:prstGeom>
          <a:noFill/>
        </p:spPr>
      </p:pic>
      <p:pic>
        <p:nvPicPr>
          <p:cNvPr id="8195" name="Picture 3" descr="C:\Users\Johannes Hofmeister\Desktop\lego_steine_489_185.jpg"/>
          <p:cNvPicPr>
            <a:picLocks noChangeAspect="1" noChangeArrowheads="1"/>
          </p:cNvPicPr>
          <p:nvPr/>
        </p:nvPicPr>
        <p:blipFill>
          <a:blip r:embed="rId4" cstate="print"/>
          <a:srcRect/>
          <a:stretch>
            <a:fillRect/>
          </a:stretch>
        </p:blipFill>
        <p:spPr bwMode="auto">
          <a:xfrm>
            <a:off x="4572000" y="2564904"/>
            <a:ext cx="3456384" cy="1307630"/>
          </a:xfrm>
          <a:prstGeom prst="rect">
            <a:avLst/>
          </a:prstGeom>
          <a:noFill/>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9600" dirty="0" err="1" smtClean="0">
                <a:solidFill>
                  <a:srgbClr val="00B7FF"/>
                </a:solidFill>
              </a:rPr>
              <a:t>überraschungen</a:t>
            </a:r>
            <a:endParaRPr lang="en-US" sz="9600" dirty="0">
              <a:solidFill>
                <a:srgbClr val="00B7FF"/>
              </a:solidFill>
            </a:endParaRPr>
          </a:p>
        </p:txBody>
      </p:sp>
      <p:sp>
        <p:nvSpPr>
          <p:cNvPr id="4" name="Textplatzhalter 3"/>
          <p:cNvSpPr>
            <a:spLocks noGrp="1"/>
          </p:cNvSpPr>
          <p:nvPr>
            <p:ph type="body" sz="quarter" idx="10"/>
          </p:nvPr>
        </p:nvSpPr>
        <p:spPr/>
        <p:txBody>
          <a:bodyPr/>
          <a:lstStyle/>
          <a:p>
            <a:r>
              <a:rPr lang="de-DE" dirty="0" smtClean="0"/>
              <a:t>Keine</a:t>
            </a:r>
            <a:endParaRPr lang="en-US" dirty="0"/>
          </a:p>
        </p:txBody>
      </p:sp>
      <p:sp>
        <p:nvSpPr>
          <p:cNvPr id="5" name="Textplatzhalter 4"/>
          <p:cNvSpPr>
            <a:spLocks noGrp="1"/>
          </p:cNvSpPr>
          <p:nvPr>
            <p:ph type="body" sz="quarter" idx="11"/>
          </p:nvPr>
        </p:nvSpPr>
        <p:spPr/>
        <p:txBody>
          <a:bodyPr/>
          <a:lstStyle/>
          <a:p>
            <a:r>
              <a:rPr lang="de-DE" dirty="0" smtClean="0"/>
              <a:t>Was erwartest du?</a:t>
            </a:r>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windows-xp-blue-screen-1280x1024.jpg"/>
          <p:cNvPicPr>
            <a:picLocks noChangeAspect="1"/>
          </p:cNvPicPr>
          <p:nvPr/>
        </p:nvPicPr>
        <p:blipFill>
          <a:blip r:embed="rId3" cstate="print"/>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normAutofit/>
          </a:bodyPr>
          <a:lstStyle/>
          <a:p>
            <a:r>
              <a:rPr lang="de-AT" sz="6000" dirty="0" smtClean="0"/>
              <a:t>Einstellungsähnlichkeit</a:t>
            </a:r>
            <a:r>
              <a:rPr lang="de-AT" sz="5400" dirty="0" smtClean="0"/>
              <a:t> </a:t>
            </a:r>
            <a:br>
              <a:rPr lang="de-AT" sz="5400" dirty="0" smtClean="0"/>
            </a:br>
            <a:r>
              <a:rPr lang="de-AT" sz="5700" dirty="0" smtClean="0"/>
              <a:t>korreliert positiv mit DER</a:t>
            </a:r>
            <a:r>
              <a:rPr lang="de-AT" sz="5400" dirty="0" smtClean="0"/>
              <a:t/>
            </a:r>
            <a:br>
              <a:rPr lang="de-AT" sz="5400" dirty="0" smtClean="0"/>
            </a:br>
            <a:r>
              <a:rPr lang="de-AT" sz="5200" dirty="0" smtClean="0">
                <a:solidFill>
                  <a:srgbClr val="FF00FF"/>
                </a:solidFill>
              </a:rPr>
              <a:t>interpersonellen</a:t>
            </a:r>
            <a:r>
              <a:rPr lang="de-AT" sz="5200" dirty="0" smtClean="0"/>
              <a:t> Anziehung</a:t>
            </a:r>
            <a:endParaRPr lang="en-US" sz="5200"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solidFill>
                  <a:srgbClr val="00B7FF"/>
                </a:solidFill>
              </a:rPr>
              <a:t>NullObjekte</a:t>
            </a:r>
            <a:endParaRPr lang="en-US" dirty="0">
              <a:solidFill>
                <a:srgbClr val="00B7FF"/>
              </a:solidFil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8800" dirty="0" smtClean="0">
                <a:solidFill>
                  <a:srgbClr val="00B7FF"/>
                </a:solidFill>
              </a:rPr>
              <a:t>Spüre deinen Code</a:t>
            </a:r>
            <a:endParaRPr lang="en-US" sz="8800" dirty="0">
              <a:solidFill>
                <a:srgbClr val="00B7FF"/>
              </a:solidFill>
            </a:endParaRPr>
          </a:p>
        </p:txBody>
      </p:sp>
      <p:sp>
        <p:nvSpPr>
          <p:cNvPr id="4" name="Textplatzhalter 3"/>
          <p:cNvSpPr>
            <a:spLocks noGrp="1"/>
          </p:cNvSpPr>
          <p:nvPr>
            <p:ph type="body" sz="quarter" idx="10"/>
          </p:nvPr>
        </p:nvSpPr>
        <p:spPr/>
        <p:txBody>
          <a:bodyPr/>
          <a:lstStyle/>
          <a:p>
            <a:endParaRPr lang="en-US" dirty="0"/>
          </a:p>
        </p:txBody>
      </p:sp>
      <p:sp>
        <p:nvSpPr>
          <p:cNvPr id="5" name="Textplatzhalter 4"/>
          <p:cNvSpPr>
            <a:spLocks noGrp="1"/>
          </p:cNvSpPr>
          <p:nvPr>
            <p:ph type="body" sz="quarter" idx="11"/>
          </p:nvPr>
        </p:nvSpPr>
        <p:spPr/>
        <p:txBody>
          <a:bodyPr/>
          <a:lstStyle/>
          <a:p>
            <a:r>
              <a:rPr lang="de-DE" dirty="0" smtClean="0"/>
              <a:t>Man sieht nur mit dem Herzen gut</a:t>
            </a:r>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Execute(</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mainViewModel.Done</a:t>
            </a:r>
            <a:r>
              <a:rPr lang="en-US" sz="1600" b="1" dirty="0" smtClean="0">
                <a:solidFill>
                  <a:schemeClr val="bg1"/>
                </a:solidFill>
                <a:latin typeface="Consolas" pitchFamily="49" charset="0"/>
                <a:ea typeface="Roboto" pitchFamily="2" charset="0"/>
                <a:cs typeface="Consolas" pitchFamily="49" charset="0"/>
              </a:rPr>
              <a:t> = () =&gt; Break(</a:t>
            </a:r>
            <a:r>
              <a:rPr lang="en-US" sz="1600" b="1" dirty="0" err="1" smtClean="0">
                <a:solidFill>
                  <a:schemeClr val="bg1"/>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Break(</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model.Color</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0x00DBFF</a:t>
            </a:r>
            <a:r>
              <a:rPr lang="en-US" sz="1600" b="1" dirty="0" smtClean="0">
                <a:solidFill>
                  <a:schemeClr val="bg1"/>
                </a:solidFill>
                <a:latin typeface="Consolas" pitchFamily="49" charset="0"/>
                <a:ea typeface="Roboto" pitchFamily="2" charset="0"/>
                <a:cs typeface="Consolas" pitchFamily="49" charset="0"/>
              </a:rPr>
              <a:t>.Rgb().Brush();</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model.TimeLeft</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5</a:t>
            </a:r>
            <a:r>
              <a:rPr lang="en-US" sz="1600" b="1" dirty="0" smtClean="0">
                <a:solidFill>
                  <a:schemeClr val="bg1"/>
                </a:solidFill>
                <a:latin typeface="Consolas" pitchFamily="49" charset="0"/>
                <a:ea typeface="Roboto" pitchFamily="2" charset="0"/>
                <a:cs typeface="Consolas" pitchFamily="49" charset="0"/>
              </a:rPr>
              <a:t>.Minutes();</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model.Done</a:t>
            </a:r>
            <a:r>
              <a:rPr lang="en-US" sz="1600" b="1" dirty="0" smtClean="0">
                <a:solidFill>
                  <a:schemeClr val="bg1"/>
                </a:solidFill>
                <a:latin typeface="Consolas" pitchFamily="49" charset="0"/>
                <a:ea typeface="Roboto" pitchFamily="2" charset="0"/>
                <a:cs typeface="Consolas" pitchFamily="49" charset="0"/>
              </a:rPr>
              <a:t> = () =&gt; Work(model);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Work(</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model.Color</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0x00DB00</a:t>
            </a:r>
            <a:r>
              <a:rPr lang="en-US" sz="1600" b="1" dirty="0" smtClean="0">
                <a:solidFill>
                  <a:schemeClr val="bg1"/>
                </a:solidFill>
                <a:latin typeface="Consolas" pitchFamily="49" charset="0"/>
                <a:ea typeface="Roboto" pitchFamily="2" charset="0"/>
                <a:cs typeface="Consolas" pitchFamily="49" charset="0"/>
              </a:rPr>
              <a:t>.Rgb().Brush();</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model.TimeLeft</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25</a:t>
            </a:r>
            <a:r>
              <a:rPr lang="en-US" sz="1600" b="1" dirty="0" smtClean="0">
                <a:solidFill>
                  <a:schemeClr val="bg1"/>
                </a:solidFill>
                <a:latin typeface="Consolas" pitchFamily="49" charset="0"/>
                <a:ea typeface="Roboto" pitchFamily="2" charset="0"/>
                <a:cs typeface="Consolas" pitchFamily="49" charset="0"/>
              </a:rPr>
              <a:t>.Minutes();</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model.Done</a:t>
            </a:r>
            <a:r>
              <a:rPr lang="en-US" sz="1600" b="1" dirty="0" smtClean="0">
                <a:solidFill>
                  <a:schemeClr val="bg1"/>
                </a:solidFill>
                <a:latin typeface="Consolas" pitchFamily="49" charset="0"/>
                <a:ea typeface="Roboto" pitchFamily="2" charset="0"/>
                <a:cs typeface="Consolas" pitchFamily="49" charset="0"/>
              </a:rPr>
              <a:t> = () =&gt; Break(model);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endParaRPr lang="en-US" sz="16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Execute(</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mainViewModel.Done</a:t>
            </a:r>
            <a:r>
              <a:rPr lang="en-US" sz="1600" b="1" dirty="0" smtClean="0">
                <a:solidFill>
                  <a:schemeClr val="bg1"/>
                </a:solidFill>
                <a:latin typeface="Consolas" pitchFamily="49" charset="0"/>
                <a:ea typeface="Roboto" pitchFamily="2" charset="0"/>
                <a:cs typeface="Consolas" pitchFamily="49" charset="0"/>
              </a:rPr>
              <a:t> = () =&gt; Break(</a:t>
            </a:r>
            <a:r>
              <a:rPr lang="en-US" sz="1600" b="1" dirty="0" err="1" smtClean="0">
                <a:solidFill>
                  <a:schemeClr val="bg1"/>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Break(</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model.Color</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0x00DBFF</a:t>
            </a:r>
            <a:r>
              <a:rPr lang="en-US" sz="1600" b="1" dirty="0" smtClean="0">
                <a:solidFill>
                  <a:schemeClr val="bg1"/>
                </a:solidFill>
                <a:latin typeface="Consolas" pitchFamily="49" charset="0"/>
                <a:ea typeface="Roboto" pitchFamily="2" charset="0"/>
                <a:cs typeface="Consolas" pitchFamily="49" charset="0"/>
              </a:rPr>
              <a:t>.Rgb().Brush();</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model.TimeLeft</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5</a:t>
            </a:r>
            <a:r>
              <a:rPr lang="en-US" sz="1600" b="1" dirty="0" smtClean="0">
                <a:solidFill>
                  <a:schemeClr val="bg1"/>
                </a:solidFill>
                <a:latin typeface="Consolas" pitchFamily="49" charset="0"/>
                <a:ea typeface="Roboto" pitchFamily="2" charset="0"/>
                <a:cs typeface="Consolas" pitchFamily="49" charset="0"/>
              </a:rPr>
              <a:t>.Minutes();</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model.Done</a:t>
            </a:r>
            <a:r>
              <a:rPr lang="en-US" sz="1600" b="1" dirty="0" smtClean="0">
                <a:solidFill>
                  <a:schemeClr val="bg1"/>
                </a:solidFill>
                <a:latin typeface="Consolas" pitchFamily="49" charset="0"/>
                <a:ea typeface="Roboto" pitchFamily="2" charset="0"/>
                <a:cs typeface="Consolas" pitchFamily="49" charset="0"/>
              </a:rPr>
              <a:t> = () =&gt; Work(model);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Work(</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model.Color</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0x00DB00</a:t>
            </a:r>
            <a:r>
              <a:rPr lang="en-US" sz="1600" b="1" dirty="0" smtClean="0">
                <a:solidFill>
                  <a:schemeClr val="bg1"/>
                </a:solidFill>
                <a:latin typeface="Consolas" pitchFamily="49" charset="0"/>
                <a:ea typeface="Roboto" pitchFamily="2" charset="0"/>
                <a:cs typeface="Consolas" pitchFamily="49" charset="0"/>
              </a:rPr>
              <a:t>.Rgb().Brush();</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model.TimeLeft</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25</a:t>
            </a:r>
            <a:r>
              <a:rPr lang="en-US" sz="1600" b="1" dirty="0" smtClean="0">
                <a:solidFill>
                  <a:schemeClr val="bg1"/>
                </a:solidFill>
                <a:latin typeface="Consolas" pitchFamily="49" charset="0"/>
                <a:ea typeface="Roboto" pitchFamily="2" charset="0"/>
                <a:cs typeface="Consolas" pitchFamily="49" charset="0"/>
              </a:rPr>
              <a:t>.Minutes();</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model.Done</a:t>
            </a:r>
            <a:r>
              <a:rPr lang="en-US" sz="1600" b="1" dirty="0" smtClean="0">
                <a:solidFill>
                  <a:schemeClr val="bg1"/>
                </a:solidFill>
                <a:latin typeface="Consolas" pitchFamily="49" charset="0"/>
                <a:ea typeface="Roboto" pitchFamily="2" charset="0"/>
                <a:cs typeface="Consolas" pitchFamily="49" charset="0"/>
              </a:rPr>
              <a:t> = () =&gt; Break(model);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endParaRPr lang="en-US" sz="1600" b="1" dirty="0">
              <a:solidFill>
                <a:schemeClr val="bg1"/>
              </a:solidFill>
              <a:latin typeface="Consolas" pitchFamily="49" charset="0"/>
              <a:ea typeface="Roboto" pitchFamily="2" charset="0"/>
              <a:cs typeface="Consolas" pitchFamily="49" charset="0"/>
            </a:endParaRPr>
          </a:p>
        </p:txBody>
      </p:sp>
      <p:pic>
        <p:nvPicPr>
          <p:cNvPr id="3" name="Grafik 2" descr="visualCode.jpg"/>
          <p:cNvPicPr>
            <a:picLocks noChangeAspect="1"/>
          </p:cNvPicPr>
          <p:nvPr/>
        </p:nvPicPr>
        <p:blipFill>
          <a:blip r:embed="rId2" cstate="print">
            <a:clrChange>
              <a:clrFrom>
                <a:srgbClr val="262626"/>
              </a:clrFrom>
              <a:clrTo>
                <a:srgbClr val="262626">
                  <a:alpha val="0"/>
                </a:srgbClr>
              </a:clrTo>
            </a:clrChange>
          </a:blip>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endParaRPr lang="en-US" sz="1600" b="1" dirty="0">
              <a:solidFill>
                <a:schemeClr val="bg1"/>
              </a:solidFill>
              <a:latin typeface="Consolas" pitchFamily="49" charset="0"/>
              <a:ea typeface="Roboto" pitchFamily="2" charset="0"/>
              <a:cs typeface="Consolas" pitchFamily="49" charset="0"/>
            </a:endParaRPr>
          </a:p>
        </p:txBody>
      </p:sp>
      <p:sp>
        <p:nvSpPr>
          <p:cNvPr id="4" name="Rechteck 3"/>
          <p:cNvSpPr/>
          <p:nvPr/>
        </p:nvSpPr>
        <p:spPr>
          <a:xfrm>
            <a:off x="1403648" y="1916832"/>
            <a:ext cx="1872208" cy="504056"/>
          </a:xfrm>
          <a:prstGeom prst="rect">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hteck 4"/>
          <p:cNvSpPr/>
          <p:nvPr/>
        </p:nvSpPr>
        <p:spPr>
          <a:xfrm>
            <a:off x="3635896" y="1916832"/>
            <a:ext cx="216024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Rechteck 5"/>
          <p:cNvSpPr/>
          <p:nvPr/>
        </p:nvSpPr>
        <p:spPr>
          <a:xfrm>
            <a:off x="6156176" y="1916832"/>
            <a:ext cx="1872208" cy="504056"/>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ussdiagramm: Gespeicherte Daten 6"/>
          <p:cNvSpPr/>
          <p:nvPr/>
        </p:nvSpPr>
        <p:spPr>
          <a:xfrm rot="10800000">
            <a:off x="1403648" y="2852935"/>
            <a:ext cx="5976664" cy="2088232"/>
          </a:xfrm>
          <a:prstGeom prst="flowChartOnlineStorag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endParaRPr lang="en-US" sz="1600" b="1" dirty="0">
              <a:solidFill>
                <a:schemeClr val="bg1"/>
              </a:solidFill>
              <a:latin typeface="Consolas" pitchFamily="49" charset="0"/>
              <a:ea typeface="Roboto" pitchFamily="2" charset="0"/>
              <a:cs typeface="Consolas" pitchFamily="49" charset="0"/>
            </a:endParaRPr>
          </a:p>
        </p:txBody>
      </p:sp>
      <p:sp>
        <p:nvSpPr>
          <p:cNvPr id="4" name="Rechteck 3"/>
          <p:cNvSpPr/>
          <p:nvPr/>
        </p:nvSpPr>
        <p:spPr>
          <a:xfrm>
            <a:off x="1403648" y="1916832"/>
            <a:ext cx="1872208" cy="504056"/>
          </a:xfrm>
          <a:prstGeom prst="rect">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hteck 4"/>
          <p:cNvSpPr/>
          <p:nvPr/>
        </p:nvSpPr>
        <p:spPr>
          <a:xfrm>
            <a:off x="3635896" y="1916832"/>
            <a:ext cx="216024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Rechteck 5"/>
          <p:cNvSpPr/>
          <p:nvPr/>
        </p:nvSpPr>
        <p:spPr>
          <a:xfrm>
            <a:off x="6156176" y="1916832"/>
            <a:ext cx="1872208" cy="504056"/>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ussdiagramm: Gespeicherte Daten 6"/>
          <p:cNvSpPr/>
          <p:nvPr/>
        </p:nvSpPr>
        <p:spPr>
          <a:xfrm rot="10800000">
            <a:off x="1403648" y="2852935"/>
            <a:ext cx="5976664" cy="2088232"/>
          </a:xfrm>
          <a:prstGeom prst="flowChartOnlineStorage">
            <a:avLst/>
          </a:prstGeom>
          <a:solidFill>
            <a:schemeClr val="tx1">
              <a:lumMod val="85000"/>
              <a:lumOff val="15000"/>
            </a:schemeClr>
          </a:solidFill>
          <a:ln w="101600">
            <a:solidFill>
              <a:srgbClr val="00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feil nach links und rechts 7"/>
          <p:cNvSpPr/>
          <p:nvPr/>
        </p:nvSpPr>
        <p:spPr>
          <a:xfrm>
            <a:off x="2411760" y="3645024"/>
            <a:ext cx="4896544"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feil nach links und rechts 8"/>
          <p:cNvSpPr/>
          <p:nvPr/>
        </p:nvSpPr>
        <p:spPr>
          <a:xfrm rot="5400000">
            <a:off x="3491880" y="3645024"/>
            <a:ext cx="2088232"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feil nach links und rechts 10"/>
          <p:cNvSpPr/>
          <p:nvPr/>
        </p:nvSpPr>
        <p:spPr>
          <a:xfrm>
            <a:off x="1475656" y="1340768"/>
            <a:ext cx="1800200"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feil nach links und rechts 11"/>
          <p:cNvSpPr/>
          <p:nvPr/>
        </p:nvSpPr>
        <p:spPr>
          <a:xfrm>
            <a:off x="3635896" y="1340768"/>
            <a:ext cx="2160240"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feil nach links und rechts 12"/>
          <p:cNvSpPr/>
          <p:nvPr/>
        </p:nvSpPr>
        <p:spPr>
          <a:xfrm>
            <a:off x="6156176" y="1340768"/>
            <a:ext cx="1872208"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endParaRPr lang="en-US" sz="1600" b="1" dirty="0">
              <a:solidFill>
                <a:schemeClr val="bg1"/>
              </a:solidFill>
              <a:latin typeface="Consolas" pitchFamily="49" charset="0"/>
              <a:ea typeface="Roboto" pitchFamily="2" charset="0"/>
              <a:cs typeface="Consolas" pitchFamily="49" charset="0"/>
            </a:endParaRPr>
          </a:p>
        </p:txBody>
      </p:sp>
      <p:sp>
        <p:nvSpPr>
          <p:cNvPr id="4" name="Rechteck 3"/>
          <p:cNvSpPr/>
          <p:nvPr/>
        </p:nvSpPr>
        <p:spPr>
          <a:xfrm>
            <a:off x="1403648" y="1916832"/>
            <a:ext cx="1872208" cy="504056"/>
          </a:xfrm>
          <a:prstGeom prst="rect">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hteck 4"/>
          <p:cNvSpPr/>
          <p:nvPr/>
        </p:nvSpPr>
        <p:spPr>
          <a:xfrm>
            <a:off x="3635896" y="1916832"/>
            <a:ext cx="216024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Rechteck 5"/>
          <p:cNvSpPr/>
          <p:nvPr/>
        </p:nvSpPr>
        <p:spPr>
          <a:xfrm>
            <a:off x="6156176" y="1916832"/>
            <a:ext cx="1872208" cy="504056"/>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ihandform 6"/>
          <p:cNvSpPr/>
          <p:nvPr/>
        </p:nvSpPr>
        <p:spPr>
          <a:xfrm rot="10800000">
            <a:off x="1369580" y="2782353"/>
            <a:ext cx="6730919" cy="2158814"/>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30 w 10000"/>
              <a:gd name="connsiteY5" fmla="*/ 5945 h 10000"/>
              <a:gd name="connsiteX6" fmla="*/ 30 w 10000"/>
              <a:gd name="connsiteY6" fmla="*/ 4055 h 10000"/>
              <a:gd name="connsiteX7" fmla="*/ 1667 w 10000"/>
              <a:gd name="connsiteY7" fmla="*/ 0 h 10000"/>
              <a:gd name="connsiteX0" fmla="*/ 1677 w 10010"/>
              <a:gd name="connsiteY0" fmla="*/ 0 h 10000"/>
              <a:gd name="connsiteX1" fmla="*/ 10010 w 10010"/>
              <a:gd name="connsiteY1" fmla="*/ 0 h 10000"/>
              <a:gd name="connsiteX2" fmla="*/ 9890 w 10010"/>
              <a:gd name="connsiteY2" fmla="*/ 4828 h 10000"/>
              <a:gd name="connsiteX3" fmla="*/ 10010 w 10010"/>
              <a:gd name="connsiteY3" fmla="*/ 10000 h 10000"/>
              <a:gd name="connsiteX4" fmla="*/ 1677 w 10010"/>
              <a:gd name="connsiteY4" fmla="*/ 10000 h 10000"/>
              <a:gd name="connsiteX5" fmla="*/ 40 w 10010"/>
              <a:gd name="connsiteY5" fmla="*/ 5945 h 10000"/>
              <a:gd name="connsiteX6" fmla="*/ 40 w 10010"/>
              <a:gd name="connsiteY6" fmla="*/ 4055 h 10000"/>
              <a:gd name="connsiteX7" fmla="*/ 1677 w 10010"/>
              <a:gd name="connsiteY7" fmla="*/ 0 h 10000"/>
              <a:gd name="connsiteX0" fmla="*/ 1677 w 10010"/>
              <a:gd name="connsiteY0" fmla="*/ 0 h 10000"/>
              <a:gd name="connsiteX1" fmla="*/ 10010 w 10010"/>
              <a:gd name="connsiteY1" fmla="*/ 0 h 10000"/>
              <a:gd name="connsiteX2" fmla="*/ 9890 w 10010"/>
              <a:gd name="connsiteY2" fmla="*/ 4828 h 10000"/>
              <a:gd name="connsiteX3" fmla="*/ 10010 w 10010"/>
              <a:gd name="connsiteY3" fmla="*/ 10000 h 10000"/>
              <a:gd name="connsiteX4" fmla="*/ 1677 w 10010"/>
              <a:gd name="connsiteY4" fmla="*/ 10000 h 10000"/>
              <a:gd name="connsiteX5" fmla="*/ 40 w 10010"/>
              <a:gd name="connsiteY5" fmla="*/ 5945 h 10000"/>
              <a:gd name="connsiteX6" fmla="*/ 40 w 10010"/>
              <a:gd name="connsiteY6" fmla="*/ 4055 h 10000"/>
              <a:gd name="connsiteX7" fmla="*/ 1677 w 10010"/>
              <a:gd name="connsiteY7" fmla="*/ 0 h 10000"/>
              <a:gd name="connsiteX0" fmla="*/ 1677 w 11399"/>
              <a:gd name="connsiteY0" fmla="*/ 0 h 10000"/>
              <a:gd name="connsiteX1" fmla="*/ 10010 w 11399"/>
              <a:gd name="connsiteY1" fmla="*/ 0 h 10000"/>
              <a:gd name="connsiteX2" fmla="*/ 10010 w 11399"/>
              <a:gd name="connsiteY2" fmla="*/ 10000 h 10000"/>
              <a:gd name="connsiteX3" fmla="*/ 1677 w 11399"/>
              <a:gd name="connsiteY3" fmla="*/ 10000 h 10000"/>
              <a:gd name="connsiteX4" fmla="*/ 40 w 11399"/>
              <a:gd name="connsiteY4" fmla="*/ 5945 h 10000"/>
              <a:gd name="connsiteX5" fmla="*/ 40 w 11399"/>
              <a:gd name="connsiteY5" fmla="*/ 4055 h 10000"/>
              <a:gd name="connsiteX6" fmla="*/ 1677 w 11399"/>
              <a:gd name="connsiteY6" fmla="*/ 0 h 10000"/>
              <a:gd name="connsiteX0" fmla="*/ 1677 w 11399"/>
              <a:gd name="connsiteY0" fmla="*/ 0 h 10000"/>
              <a:gd name="connsiteX1" fmla="*/ 10010 w 11399"/>
              <a:gd name="connsiteY1" fmla="*/ 0 h 10000"/>
              <a:gd name="connsiteX2" fmla="*/ 10010 w 11399"/>
              <a:gd name="connsiteY2" fmla="*/ 10000 h 10000"/>
              <a:gd name="connsiteX3" fmla="*/ 1677 w 11399"/>
              <a:gd name="connsiteY3" fmla="*/ 10000 h 10000"/>
              <a:gd name="connsiteX4" fmla="*/ 40 w 11399"/>
              <a:gd name="connsiteY4" fmla="*/ 5945 h 10000"/>
              <a:gd name="connsiteX5" fmla="*/ 40 w 11399"/>
              <a:gd name="connsiteY5" fmla="*/ 4055 h 10000"/>
              <a:gd name="connsiteX6" fmla="*/ 1677 w 11399"/>
              <a:gd name="connsiteY6" fmla="*/ 0 h 10000"/>
              <a:gd name="connsiteX0" fmla="*/ 1677 w 10067"/>
              <a:gd name="connsiteY0" fmla="*/ 0 h 10000"/>
              <a:gd name="connsiteX1" fmla="*/ 10010 w 10067"/>
              <a:gd name="connsiteY1" fmla="*/ 0 h 10000"/>
              <a:gd name="connsiteX2" fmla="*/ 10010 w 10067"/>
              <a:gd name="connsiteY2" fmla="*/ 10000 h 10000"/>
              <a:gd name="connsiteX3" fmla="*/ 1677 w 10067"/>
              <a:gd name="connsiteY3" fmla="*/ 10000 h 10000"/>
              <a:gd name="connsiteX4" fmla="*/ 40 w 10067"/>
              <a:gd name="connsiteY4" fmla="*/ 5945 h 10000"/>
              <a:gd name="connsiteX5" fmla="*/ 40 w 10067"/>
              <a:gd name="connsiteY5" fmla="*/ 4055 h 10000"/>
              <a:gd name="connsiteX6" fmla="*/ 1677 w 10067"/>
              <a:gd name="connsiteY6" fmla="*/ 0 h 10000"/>
              <a:gd name="connsiteX0" fmla="*/ 2791 w 11181"/>
              <a:gd name="connsiteY0" fmla="*/ 0 h 10630"/>
              <a:gd name="connsiteX1" fmla="*/ 11124 w 11181"/>
              <a:gd name="connsiteY1" fmla="*/ 0 h 10630"/>
              <a:gd name="connsiteX2" fmla="*/ 11124 w 11181"/>
              <a:gd name="connsiteY2" fmla="*/ 10000 h 10630"/>
              <a:gd name="connsiteX3" fmla="*/ 2791 w 11181"/>
              <a:gd name="connsiteY3" fmla="*/ 10000 h 10630"/>
              <a:gd name="connsiteX4" fmla="*/ 40 w 11181"/>
              <a:gd name="connsiteY4" fmla="*/ 8276 h 10630"/>
              <a:gd name="connsiteX5" fmla="*/ 1154 w 11181"/>
              <a:gd name="connsiteY5" fmla="*/ 4055 h 10630"/>
              <a:gd name="connsiteX6" fmla="*/ 2791 w 11181"/>
              <a:gd name="connsiteY6" fmla="*/ 0 h 10630"/>
              <a:gd name="connsiteX0" fmla="*/ 2791 w 11181"/>
              <a:gd name="connsiteY0" fmla="*/ 0 h 10630"/>
              <a:gd name="connsiteX1" fmla="*/ 11124 w 11181"/>
              <a:gd name="connsiteY1" fmla="*/ 0 h 10630"/>
              <a:gd name="connsiteX2" fmla="*/ 11124 w 11181"/>
              <a:gd name="connsiteY2" fmla="*/ 10000 h 10630"/>
              <a:gd name="connsiteX3" fmla="*/ 2791 w 11181"/>
              <a:gd name="connsiteY3" fmla="*/ 10000 h 10630"/>
              <a:gd name="connsiteX4" fmla="*/ 40 w 11181"/>
              <a:gd name="connsiteY4" fmla="*/ 8276 h 10630"/>
              <a:gd name="connsiteX5" fmla="*/ 160 w 11181"/>
              <a:gd name="connsiteY5" fmla="*/ 5517 h 10630"/>
              <a:gd name="connsiteX6" fmla="*/ 2791 w 11181"/>
              <a:gd name="connsiteY6" fmla="*/ 0 h 10630"/>
              <a:gd name="connsiteX0" fmla="*/ 2791 w 11181"/>
              <a:gd name="connsiteY0" fmla="*/ 0 h 10000"/>
              <a:gd name="connsiteX1" fmla="*/ 11124 w 11181"/>
              <a:gd name="connsiteY1" fmla="*/ 0 h 10000"/>
              <a:gd name="connsiteX2" fmla="*/ 11124 w 11181"/>
              <a:gd name="connsiteY2" fmla="*/ 10000 h 10000"/>
              <a:gd name="connsiteX3" fmla="*/ 2791 w 11181"/>
              <a:gd name="connsiteY3" fmla="*/ 10000 h 10000"/>
              <a:gd name="connsiteX4" fmla="*/ 40 w 11181"/>
              <a:gd name="connsiteY4" fmla="*/ 8276 h 10000"/>
              <a:gd name="connsiteX5" fmla="*/ 160 w 11181"/>
              <a:gd name="connsiteY5" fmla="*/ 5517 h 10000"/>
              <a:gd name="connsiteX6" fmla="*/ 2791 w 11181"/>
              <a:gd name="connsiteY6" fmla="*/ 0 h 10000"/>
              <a:gd name="connsiteX0" fmla="*/ 2912 w 11302"/>
              <a:gd name="connsiteY0" fmla="*/ 0 h 10000"/>
              <a:gd name="connsiteX1" fmla="*/ 11245 w 11302"/>
              <a:gd name="connsiteY1" fmla="*/ 0 h 10000"/>
              <a:gd name="connsiteX2" fmla="*/ 11245 w 11302"/>
              <a:gd name="connsiteY2" fmla="*/ 10000 h 10000"/>
              <a:gd name="connsiteX3" fmla="*/ 2912 w 11302"/>
              <a:gd name="connsiteY3" fmla="*/ 10000 h 10000"/>
              <a:gd name="connsiteX4" fmla="*/ 40 w 11302"/>
              <a:gd name="connsiteY4" fmla="*/ 10000 h 10000"/>
              <a:gd name="connsiteX5" fmla="*/ 281 w 11302"/>
              <a:gd name="connsiteY5" fmla="*/ 5517 h 10000"/>
              <a:gd name="connsiteX6" fmla="*/ 2912 w 11302"/>
              <a:gd name="connsiteY6" fmla="*/ 0 h 10000"/>
              <a:gd name="connsiteX0" fmla="*/ 2912 w 11302"/>
              <a:gd name="connsiteY0" fmla="*/ 0 h 10000"/>
              <a:gd name="connsiteX1" fmla="*/ 11245 w 11302"/>
              <a:gd name="connsiteY1" fmla="*/ 0 h 10000"/>
              <a:gd name="connsiteX2" fmla="*/ 11245 w 11302"/>
              <a:gd name="connsiteY2" fmla="*/ 10000 h 10000"/>
              <a:gd name="connsiteX3" fmla="*/ 2912 w 11302"/>
              <a:gd name="connsiteY3" fmla="*/ 10000 h 10000"/>
              <a:gd name="connsiteX4" fmla="*/ 40 w 11302"/>
              <a:gd name="connsiteY4" fmla="*/ 10000 h 10000"/>
              <a:gd name="connsiteX5" fmla="*/ 281 w 11302"/>
              <a:gd name="connsiteY5" fmla="*/ 5517 h 10000"/>
              <a:gd name="connsiteX6" fmla="*/ 2912 w 11302"/>
              <a:gd name="connsiteY6" fmla="*/ 0 h 10000"/>
              <a:gd name="connsiteX0" fmla="*/ 2912 w 11302"/>
              <a:gd name="connsiteY0" fmla="*/ 0 h 10338"/>
              <a:gd name="connsiteX1" fmla="*/ 11245 w 11302"/>
              <a:gd name="connsiteY1" fmla="*/ 0 h 10338"/>
              <a:gd name="connsiteX2" fmla="*/ 11245 w 11302"/>
              <a:gd name="connsiteY2" fmla="*/ 10000 h 10338"/>
              <a:gd name="connsiteX3" fmla="*/ 2912 w 11302"/>
              <a:gd name="connsiteY3" fmla="*/ 10000 h 10338"/>
              <a:gd name="connsiteX4" fmla="*/ 40 w 11302"/>
              <a:gd name="connsiteY4" fmla="*/ 10000 h 10338"/>
              <a:gd name="connsiteX5" fmla="*/ 281 w 11302"/>
              <a:gd name="connsiteY5" fmla="*/ 5517 h 10338"/>
              <a:gd name="connsiteX6" fmla="*/ 2912 w 11302"/>
              <a:gd name="connsiteY6" fmla="*/ 0 h 10338"/>
              <a:gd name="connsiteX0" fmla="*/ 2912 w 11302"/>
              <a:gd name="connsiteY0" fmla="*/ 0 h 10338"/>
              <a:gd name="connsiteX1" fmla="*/ 11245 w 11302"/>
              <a:gd name="connsiteY1" fmla="*/ 0 h 10338"/>
              <a:gd name="connsiteX2" fmla="*/ 11245 w 11302"/>
              <a:gd name="connsiteY2" fmla="*/ 10000 h 10338"/>
              <a:gd name="connsiteX3" fmla="*/ 2912 w 11302"/>
              <a:gd name="connsiteY3" fmla="*/ 10000 h 10338"/>
              <a:gd name="connsiteX4" fmla="*/ 40 w 11302"/>
              <a:gd name="connsiteY4" fmla="*/ 10000 h 10338"/>
              <a:gd name="connsiteX5" fmla="*/ 643 w 11302"/>
              <a:gd name="connsiteY5" fmla="*/ 3448 h 10338"/>
              <a:gd name="connsiteX6" fmla="*/ 2912 w 11302"/>
              <a:gd name="connsiteY6" fmla="*/ 0 h 10338"/>
              <a:gd name="connsiteX0" fmla="*/ 2912 w 11302"/>
              <a:gd name="connsiteY0" fmla="*/ 0 h 10338"/>
              <a:gd name="connsiteX1" fmla="*/ 11245 w 11302"/>
              <a:gd name="connsiteY1" fmla="*/ 0 h 10338"/>
              <a:gd name="connsiteX2" fmla="*/ 11245 w 11302"/>
              <a:gd name="connsiteY2" fmla="*/ 10000 h 10338"/>
              <a:gd name="connsiteX3" fmla="*/ 2912 w 11302"/>
              <a:gd name="connsiteY3" fmla="*/ 10000 h 10338"/>
              <a:gd name="connsiteX4" fmla="*/ 40 w 11302"/>
              <a:gd name="connsiteY4" fmla="*/ 10000 h 10338"/>
              <a:gd name="connsiteX5" fmla="*/ 643 w 11302"/>
              <a:gd name="connsiteY5" fmla="*/ 3448 h 10338"/>
              <a:gd name="connsiteX6" fmla="*/ 2912 w 11302"/>
              <a:gd name="connsiteY6" fmla="*/ 0 h 10338"/>
              <a:gd name="connsiteX0" fmla="*/ 2912 w 11302"/>
              <a:gd name="connsiteY0" fmla="*/ 0 h 10338"/>
              <a:gd name="connsiteX1" fmla="*/ 11245 w 11302"/>
              <a:gd name="connsiteY1" fmla="*/ 0 h 10338"/>
              <a:gd name="connsiteX2" fmla="*/ 11245 w 11302"/>
              <a:gd name="connsiteY2" fmla="*/ 10000 h 10338"/>
              <a:gd name="connsiteX3" fmla="*/ 2912 w 11302"/>
              <a:gd name="connsiteY3" fmla="*/ 10000 h 10338"/>
              <a:gd name="connsiteX4" fmla="*/ 40 w 11302"/>
              <a:gd name="connsiteY4" fmla="*/ 10000 h 10338"/>
              <a:gd name="connsiteX5" fmla="*/ 643 w 11302"/>
              <a:gd name="connsiteY5" fmla="*/ 3448 h 10338"/>
              <a:gd name="connsiteX6" fmla="*/ 2912 w 11302"/>
              <a:gd name="connsiteY6" fmla="*/ 0 h 10338"/>
              <a:gd name="connsiteX0" fmla="*/ 2872 w 11262"/>
              <a:gd name="connsiteY0" fmla="*/ 0 h 10338"/>
              <a:gd name="connsiteX1" fmla="*/ 11205 w 11262"/>
              <a:gd name="connsiteY1" fmla="*/ 0 h 10338"/>
              <a:gd name="connsiteX2" fmla="*/ 11205 w 11262"/>
              <a:gd name="connsiteY2" fmla="*/ 10000 h 10338"/>
              <a:gd name="connsiteX3" fmla="*/ 2872 w 11262"/>
              <a:gd name="connsiteY3" fmla="*/ 10000 h 10338"/>
              <a:gd name="connsiteX4" fmla="*/ 0 w 11262"/>
              <a:gd name="connsiteY4" fmla="*/ 10000 h 10338"/>
              <a:gd name="connsiteX5" fmla="*/ 2872 w 11262"/>
              <a:gd name="connsiteY5" fmla="*/ 0 h 10338"/>
              <a:gd name="connsiteX0" fmla="*/ 3046 w 11436"/>
              <a:gd name="connsiteY0" fmla="*/ 0 h 10338"/>
              <a:gd name="connsiteX1" fmla="*/ 11379 w 11436"/>
              <a:gd name="connsiteY1" fmla="*/ 0 h 10338"/>
              <a:gd name="connsiteX2" fmla="*/ 11379 w 11436"/>
              <a:gd name="connsiteY2" fmla="*/ 10000 h 10338"/>
              <a:gd name="connsiteX3" fmla="*/ 3046 w 11436"/>
              <a:gd name="connsiteY3" fmla="*/ 10000 h 10338"/>
              <a:gd name="connsiteX4" fmla="*/ 174 w 11436"/>
              <a:gd name="connsiteY4" fmla="*/ 10000 h 10338"/>
              <a:gd name="connsiteX5" fmla="*/ 3046 w 11436"/>
              <a:gd name="connsiteY5" fmla="*/ 0 h 10338"/>
              <a:gd name="connsiteX0" fmla="*/ 4819 w 11262"/>
              <a:gd name="connsiteY0" fmla="*/ 0 h 10338"/>
              <a:gd name="connsiteX1" fmla="*/ 11205 w 11262"/>
              <a:gd name="connsiteY1" fmla="*/ 0 h 10338"/>
              <a:gd name="connsiteX2" fmla="*/ 11205 w 11262"/>
              <a:gd name="connsiteY2" fmla="*/ 10000 h 10338"/>
              <a:gd name="connsiteX3" fmla="*/ 2872 w 11262"/>
              <a:gd name="connsiteY3" fmla="*/ 10000 h 10338"/>
              <a:gd name="connsiteX4" fmla="*/ 0 w 11262"/>
              <a:gd name="connsiteY4" fmla="*/ 10000 h 10338"/>
              <a:gd name="connsiteX5" fmla="*/ 4819 w 11262"/>
              <a:gd name="connsiteY5" fmla="*/ 0 h 10338"/>
              <a:gd name="connsiteX0" fmla="*/ 4819 w 11262"/>
              <a:gd name="connsiteY0" fmla="*/ 0 h 10338"/>
              <a:gd name="connsiteX1" fmla="*/ 11205 w 11262"/>
              <a:gd name="connsiteY1" fmla="*/ 0 h 10338"/>
              <a:gd name="connsiteX2" fmla="*/ 11205 w 11262"/>
              <a:gd name="connsiteY2" fmla="*/ 10000 h 10338"/>
              <a:gd name="connsiteX3" fmla="*/ 2872 w 11262"/>
              <a:gd name="connsiteY3" fmla="*/ 10000 h 10338"/>
              <a:gd name="connsiteX4" fmla="*/ 0 w 11262"/>
              <a:gd name="connsiteY4" fmla="*/ 10000 h 10338"/>
              <a:gd name="connsiteX5" fmla="*/ 4819 w 11262"/>
              <a:gd name="connsiteY5" fmla="*/ 0 h 1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62" h="10338">
                <a:moveTo>
                  <a:pt x="4819" y="0"/>
                </a:moveTo>
                <a:lnTo>
                  <a:pt x="11205" y="0"/>
                </a:lnTo>
                <a:cubicBezTo>
                  <a:pt x="11214" y="4908"/>
                  <a:pt x="11262" y="226"/>
                  <a:pt x="11205" y="10000"/>
                </a:cubicBezTo>
                <a:lnTo>
                  <a:pt x="2872" y="10000"/>
                </a:lnTo>
                <a:cubicBezTo>
                  <a:pt x="2073" y="10000"/>
                  <a:pt x="22" y="10338"/>
                  <a:pt x="0" y="10000"/>
                </a:cubicBezTo>
                <a:cubicBezTo>
                  <a:pt x="0" y="8333"/>
                  <a:pt x="745" y="1067"/>
                  <a:pt x="4819" y="0"/>
                </a:cubicBezTo>
                <a:close/>
              </a:path>
            </a:pathLst>
          </a:custGeom>
          <a:solidFill>
            <a:schemeClr val="tx1">
              <a:lumMod val="85000"/>
              <a:lumOff val="15000"/>
            </a:schemeClr>
          </a:solidFill>
          <a:ln w="101600">
            <a:solidFill>
              <a:srgbClr val="00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feil nach links und rechts 7"/>
          <p:cNvSpPr/>
          <p:nvPr/>
        </p:nvSpPr>
        <p:spPr>
          <a:xfrm>
            <a:off x="1403648" y="3645024"/>
            <a:ext cx="5904656"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feil nach links und rechts 8"/>
          <p:cNvSpPr/>
          <p:nvPr/>
        </p:nvSpPr>
        <p:spPr>
          <a:xfrm rot="5400000">
            <a:off x="3491880" y="3645024"/>
            <a:ext cx="2088232"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feil nach links und rechts 10"/>
          <p:cNvSpPr/>
          <p:nvPr/>
        </p:nvSpPr>
        <p:spPr>
          <a:xfrm>
            <a:off x="1475656" y="1340768"/>
            <a:ext cx="1800200"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feil nach links und rechts 11"/>
          <p:cNvSpPr/>
          <p:nvPr/>
        </p:nvSpPr>
        <p:spPr>
          <a:xfrm>
            <a:off x="3635896" y="1340768"/>
            <a:ext cx="2160240"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feil nach links und rechts 12"/>
          <p:cNvSpPr/>
          <p:nvPr/>
        </p:nvSpPr>
        <p:spPr>
          <a:xfrm>
            <a:off x="6156176" y="1340768"/>
            <a:ext cx="1872208"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endParaRPr lang="en-US" sz="1600" b="1" dirty="0">
              <a:solidFill>
                <a:schemeClr val="bg1"/>
              </a:solidFill>
              <a:latin typeface="Consolas" pitchFamily="49" charset="0"/>
              <a:ea typeface="Roboto" pitchFamily="2" charset="0"/>
              <a:cs typeface="Consolas" pitchFamily="49" charset="0"/>
            </a:endParaRPr>
          </a:p>
        </p:txBody>
      </p:sp>
      <p:sp>
        <p:nvSpPr>
          <p:cNvPr id="4" name="Rechteck 3"/>
          <p:cNvSpPr/>
          <p:nvPr/>
        </p:nvSpPr>
        <p:spPr>
          <a:xfrm>
            <a:off x="1403647" y="1296144"/>
            <a:ext cx="3145309" cy="504056"/>
          </a:xfrm>
          <a:prstGeom prst="rect">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hteck 5"/>
          <p:cNvSpPr/>
          <p:nvPr/>
        </p:nvSpPr>
        <p:spPr>
          <a:xfrm>
            <a:off x="4644008" y="1296144"/>
            <a:ext cx="720080" cy="504056"/>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feil nach links und rechts 8"/>
          <p:cNvSpPr/>
          <p:nvPr/>
        </p:nvSpPr>
        <p:spPr>
          <a:xfrm rot="5400000">
            <a:off x="3635896" y="4032448"/>
            <a:ext cx="3528392"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feil nach links und rechts 10"/>
          <p:cNvSpPr/>
          <p:nvPr/>
        </p:nvSpPr>
        <p:spPr>
          <a:xfrm>
            <a:off x="1475656" y="720080"/>
            <a:ext cx="3024336"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ihandform 14"/>
          <p:cNvSpPr/>
          <p:nvPr/>
        </p:nvSpPr>
        <p:spPr>
          <a:xfrm>
            <a:off x="1187624" y="1943503"/>
            <a:ext cx="5452532" cy="4293809"/>
          </a:xfrm>
          <a:custGeom>
            <a:avLst/>
            <a:gdLst>
              <a:gd name="connsiteX0" fmla="*/ 372533 w 5452532"/>
              <a:gd name="connsiteY0" fmla="*/ 33867 h 4293809"/>
              <a:gd name="connsiteX1" fmla="*/ 2360990 w 5452532"/>
              <a:gd name="connsiteY1" fmla="*/ 803124 h 4293809"/>
              <a:gd name="connsiteX2" fmla="*/ 3101219 w 5452532"/>
              <a:gd name="connsiteY2" fmla="*/ 3778552 h 4293809"/>
              <a:gd name="connsiteX3" fmla="*/ 5118704 w 5452532"/>
              <a:gd name="connsiteY3" fmla="*/ 3894667 h 4293809"/>
              <a:gd name="connsiteX4" fmla="*/ 5104190 w 5452532"/>
              <a:gd name="connsiteY4" fmla="*/ 1644952 h 4293809"/>
              <a:gd name="connsiteX5" fmla="*/ 4596190 w 5452532"/>
              <a:gd name="connsiteY5" fmla="*/ 599924 h 4293809"/>
              <a:gd name="connsiteX6" fmla="*/ 372533 w 5452532"/>
              <a:gd name="connsiteY6" fmla="*/ 33867 h 4293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2532" h="4293809">
                <a:moveTo>
                  <a:pt x="372533" y="33867"/>
                </a:moveTo>
                <a:cubicBezTo>
                  <a:pt x="0" y="67734"/>
                  <a:pt x="1906209" y="179010"/>
                  <a:pt x="2360990" y="803124"/>
                </a:cubicBezTo>
                <a:cubicBezTo>
                  <a:pt x="2815771" y="1427238"/>
                  <a:pt x="2641600" y="3263295"/>
                  <a:pt x="3101219" y="3778552"/>
                </a:cubicBezTo>
                <a:cubicBezTo>
                  <a:pt x="3560838" y="4293809"/>
                  <a:pt x="4784876" y="4250267"/>
                  <a:pt x="5118704" y="3894667"/>
                </a:cubicBezTo>
                <a:cubicBezTo>
                  <a:pt x="5452532" y="3539067"/>
                  <a:pt x="5191276" y="2194076"/>
                  <a:pt x="5104190" y="1644952"/>
                </a:cubicBezTo>
                <a:cubicBezTo>
                  <a:pt x="5017104" y="1095828"/>
                  <a:pt x="5379961" y="868438"/>
                  <a:pt x="4596190" y="599924"/>
                </a:cubicBezTo>
                <a:cubicBezTo>
                  <a:pt x="3812419" y="331410"/>
                  <a:pt x="745066" y="0"/>
                  <a:pt x="372533" y="33867"/>
                </a:cubicBezTo>
                <a:close/>
              </a:path>
            </a:pathLst>
          </a:custGeom>
          <a:noFill/>
          <a:ln w="76200">
            <a:solidFill>
              <a:srgbClr val="00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feil nach links und rechts 15"/>
          <p:cNvSpPr/>
          <p:nvPr/>
        </p:nvSpPr>
        <p:spPr>
          <a:xfrm>
            <a:off x="3995936" y="3960440"/>
            <a:ext cx="2376264"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feil nach links und rechts 16"/>
          <p:cNvSpPr/>
          <p:nvPr/>
        </p:nvSpPr>
        <p:spPr>
          <a:xfrm>
            <a:off x="1475656" y="3960440"/>
            <a:ext cx="2376264"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def</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filter</a:t>
            </a:r>
            <a:r>
              <a:rPr lang="en-US" sz="2000" b="1" dirty="0" smtClean="0">
                <a:solidFill>
                  <a:schemeClr val="bg1"/>
                </a:solidFill>
                <a:latin typeface="Consolas" pitchFamily="49" charset="0"/>
                <a:ea typeface="Roboto" pitchFamily="2" charset="0"/>
                <a:cs typeface="Consolas" pitchFamily="49" charset="0"/>
              </a:rPr>
              <a:t>(markup):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return</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add_twitter_names</a:t>
            </a:r>
            <a:r>
              <a:rPr lang="en-US" sz="2000" b="1" dirty="0" smtClean="0">
                <a:solidFill>
                  <a:schemeClr val="bg1"/>
                </a:solidFill>
                <a:latin typeface="Consolas" pitchFamily="49" charset="0"/>
                <a:ea typeface="Roboto" pitchFamily="2" charset="0"/>
                <a:cs typeface="Consolas" pitchFamily="49" charset="0"/>
              </a:rPr>
              <a:t>(markup)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def</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rgbClr val="FF00FF"/>
                </a:solidFill>
                <a:latin typeface="Consolas" pitchFamily="49" charset="0"/>
                <a:ea typeface="Roboto" pitchFamily="2" charset="0"/>
                <a:cs typeface="Consolas" pitchFamily="49" charset="0"/>
              </a:rPr>
              <a:t>add_twitter_names</a:t>
            </a:r>
            <a:r>
              <a:rPr lang="en-US" sz="2000" b="1" dirty="0" smtClean="0">
                <a:solidFill>
                  <a:schemeClr val="bg1"/>
                </a:solidFill>
                <a:latin typeface="Consolas" pitchFamily="49" charset="0"/>
                <a:ea typeface="Roboto" pitchFamily="2" charset="0"/>
                <a:cs typeface="Consolas" pitchFamily="49" charset="0"/>
              </a:rPr>
              <a:t>(markup):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pattern = </a:t>
            </a:r>
            <a:r>
              <a:rPr lang="en-US" sz="2000" b="1" dirty="0" smtClean="0">
                <a:solidFill>
                  <a:srgbClr val="00DB00"/>
                </a:solidFill>
                <a:latin typeface="Consolas" pitchFamily="49" charset="0"/>
                <a:ea typeface="Roboto" pitchFamily="2" charset="0"/>
                <a:cs typeface="Consolas" pitchFamily="49" charset="0"/>
              </a:rPr>
              <a:t>"@(\w+)"</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url</a:t>
            </a:r>
            <a:r>
              <a:rPr lang="en-US" sz="2000" b="1" dirty="0" smtClean="0">
                <a:solidFill>
                  <a:schemeClr val="bg1"/>
                </a:solidFill>
                <a:latin typeface="Consolas" pitchFamily="49" charset="0"/>
                <a:ea typeface="Roboto" pitchFamily="2" charset="0"/>
                <a:cs typeface="Consolas" pitchFamily="49" charset="0"/>
              </a:rPr>
              <a:t> = </a:t>
            </a:r>
            <a:r>
              <a:rPr lang="en-US" sz="2000" b="1" dirty="0" smtClean="0">
                <a:solidFill>
                  <a:srgbClr val="00DB00"/>
                </a:solidFill>
                <a:latin typeface="Consolas" pitchFamily="49" charset="0"/>
                <a:ea typeface="Roboto" pitchFamily="2" charset="0"/>
                <a:cs typeface="Consolas" pitchFamily="49" charset="0"/>
              </a:rPr>
              <a:t>"https://twitter.com/"</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link = </a:t>
            </a:r>
            <a:r>
              <a:rPr lang="en-US" sz="2000" b="1" dirty="0" smtClean="0">
                <a:solidFill>
                  <a:srgbClr val="00DB00"/>
                </a:solidFill>
                <a:latin typeface="Consolas" pitchFamily="49" charset="0"/>
                <a:ea typeface="Roboto" pitchFamily="2" charset="0"/>
                <a:cs typeface="Consolas" pitchFamily="49" charset="0"/>
              </a:rPr>
              <a:t>"&lt;a </a:t>
            </a:r>
            <a:r>
              <a:rPr lang="en-US" sz="2000" b="1" dirty="0" err="1" smtClean="0">
                <a:solidFill>
                  <a:srgbClr val="00DB00"/>
                </a:solidFill>
                <a:latin typeface="Consolas" pitchFamily="49" charset="0"/>
                <a:ea typeface="Roboto" pitchFamily="2" charset="0"/>
                <a:cs typeface="Consolas" pitchFamily="49" charset="0"/>
              </a:rPr>
              <a:t>href</a:t>
            </a:r>
            <a:r>
              <a:rPr lang="en-US" sz="2000" b="1" dirty="0" smtClean="0">
                <a:solidFill>
                  <a:srgbClr val="00DB00"/>
                </a:solidFill>
                <a:latin typeface="Consolas" pitchFamily="49" charset="0"/>
                <a:ea typeface="Roboto" pitchFamily="2" charset="0"/>
                <a:cs typeface="Consolas" pitchFamily="49" charset="0"/>
              </a:rPr>
              <a:t>='%s\\1'&gt;@\\1&lt;/a&gt;"</a:t>
            </a:r>
            <a:r>
              <a:rPr lang="en-US" sz="2000" b="1" dirty="0" smtClean="0">
                <a:solidFill>
                  <a:schemeClr val="bg1"/>
                </a:solidFill>
                <a:latin typeface="Consolas" pitchFamily="49" charset="0"/>
                <a:ea typeface="Roboto" pitchFamily="2" charset="0"/>
                <a:cs typeface="Consolas" pitchFamily="49" charset="0"/>
              </a:rPr>
              <a:t> % </a:t>
            </a:r>
            <a:r>
              <a:rPr lang="en-US" sz="2000" b="1" dirty="0" err="1" smtClean="0">
                <a:solidFill>
                  <a:schemeClr val="bg1"/>
                </a:solidFill>
                <a:latin typeface="Consolas" pitchFamily="49" charset="0"/>
                <a:ea typeface="Roboto" pitchFamily="2" charset="0"/>
                <a:cs typeface="Consolas" pitchFamily="49" charset="0"/>
              </a:rPr>
              <a:t>url</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replacement = link</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return</a:t>
            </a:r>
            <a:r>
              <a:rPr lang="en-US" sz="2000" b="1" dirty="0" smtClean="0">
                <a:solidFill>
                  <a:schemeClr val="bg1"/>
                </a:solidFill>
                <a:latin typeface="Consolas" pitchFamily="49" charset="0"/>
                <a:ea typeface="Roboto" pitchFamily="2" charset="0"/>
                <a:cs typeface="Consolas" pitchFamily="49" charset="0"/>
              </a:rPr>
              <a:t> re.sub(pattern, replacement, 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def</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home</a:t>
            </a:r>
            <a:r>
              <a:rPr lang="en-US" sz="2000" b="1" dirty="0" smtClean="0">
                <a:solidFill>
                  <a:schemeClr val="bg1"/>
                </a:solidFill>
                <a:latin typeface="Consolas" pitchFamily="49" charset="0"/>
                <a:ea typeface="Roboto" pitchFamily="2" charset="0"/>
                <a:cs typeface="Consolas" pitchFamily="49" charset="0"/>
              </a:rPr>
              <a:t>(entries):</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markup = </a:t>
            </a:r>
            <a:r>
              <a:rPr lang="en-US" sz="2000" b="1" dirty="0" err="1" smtClean="0">
                <a:solidFill>
                  <a:schemeClr val="bg1"/>
                </a:solidFill>
                <a:latin typeface="Consolas" pitchFamily="49" charset="0"/>
                <a:ea typeface="Roboto" pitchFamily="2" charset="0"/>
                <a:cs typeface="Consolas" pitchFamily="49" charset="0"/>
              </a:rPr>
              <a:t>create_page</a:t>
            </a:r>
            <a:r>
              <a:rPr lang="en-US" sz="2000" b="1" dirty="0" smtClean="0">
                <a:solidFill>
                  <a:schemeClr val="bg1"/>
                </a:solidFill>
                <a:latin typeface="Consolas" pitchFamily="49" charset="0"/>
                <a:ea typeface="Roboto" pitchFamily="2" charset="0"/>
                <a:cs typeface="Consolas" pitchFamily="49" charset="0"/>
              </a:rPr>
              <a:t>(entries)</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markup = filter(markup)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return</a:t>
            </a:r>
            <a:r>
              <a:rPr lang="en-US" sz="2000" b="1" dirty="0" smtClean="0">
                <a:solidFill>
                  <a:schemeClr val="bg1"/>
                </a:solidFill>
                <a:latin typeface="Consolas" pitchFamily="49" charset="0"/>
                <a:ea typeface="Roboto" pitchFamily="2" charset="0"/>
                <a:cs typeface="Consolas" pitchFamily="49" charset="0"/>
              </a:rPr>
              <a:t> 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def</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main</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entries = </a:t>
            </a:r>
            <a:r>
              <a:rPr lang="en-US" sz="2000" b="1" dirty="0" smtClean="0">
                <a:solidFill>
                  <a:srgbClr val="00DB00"/>
                </a:solidFill>
                <a:latin typeface="Consolas" pitchFamily="49" charset="0"/>
                <a:ea typeface="Roboto" pitchFamily="2" charset="0"/>
                <a:cs typeface="Consolas" pitchFamily="49" charset="0"/>
              </a:rPr>
              <a:t>Entries</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if</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len</a:t>
            </a:r>
            <a:r>
              <a:rPr lang="en-US" sz="2000" b="1" dirty="0" smtClean="0">
                <a:solidFill>
                  <a:schemeClr val="bg1"/>
                </a:solidFill>
                <a:latin typeface="Consolas" pitchFamily="49" charset="0"/>
                <a:ea typeface="Roboto" pitchFamily="2" charset="0"/>
                <a:cs typeface="Consolas" pitchFamily="49" charset="0"/>
              </a:rPr>
              <a:t>(</a:t>
            </a:r>
            <a:r>
              <a:rPr lang="en-US" sz="2000" b="1" dirty="0" err="1" smtClean="0">
                <a:solidFill>
                  <a:schemeClr val="bg1"/>
                </a:solidFill>
                <a:latin typeface="Consolas" pitchFamily="49" charset="0"/>
                <a:ea typeface="Roboto" pitchFamily="2" charset="0"/>
                <a:cs typeface="Consolas" pitchFamily="49" charset="0"/>
              </a:rPr>
              <a:t>argv</a:t>
            </a:r>
            <a:r>
              <a:rPr lang="en-US" sz="2000" b="1" dirty="0" smtClean="0">
                <a:solidFill>
                  <a:schemeClr val="bg1"/>
                </a:solidFill>
                <a:latin typeface="Consolas" pitchFamily="49" charset="0"/>
                <a:ea typeface="Roboto" pitchFamily="2" charset="0"/>
                <a:cs typeface="Consolas" pitchFamily="49" charset="0"/>
              </a:rPr>
              <a:t>) &gt; </a:t>
            </a:r>
            <a:r>
              <a:rPr lang="en-US" sz="2000" b="1" dirty="0" smtClean="0">
                <a:solidFill>
                  <a:srgbClr val="FF00FF"/>
                </a:solidFill>
                <a:latin typeface="Consolas" pitchFamily="49" charset="0"/>
                <a:ea typeface="Roboto" pitchFamily="2" charset="0"/>
                <a:cs typeface="Consolas" pitchFamily="49" charset="0"/>
              </a:rPr>
              <a:t>1</a:t>
            </a:r>
            <a:r>
              <a:rPr lang="en-US" sz="2000" b="1" dirty="0" smtClean="0">
                <a:latin typeface="Consolas" pitchFamily="49" charset="0"/>
                <a:ea typeface="Roboto" pitchFamily="2" charset="0"/>
                <a:cs typeface="Consolas" pitchFamily="49" charset="0"/>
              </a:rPr>
              <a:t>:</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date = </a:t>
            </a:r>
            <a:r>
              <a:rPr lang="en-US" sz="2000" b="1" dirty="0" err="1" smtClean="0">
                <a:solidFill>
                  <a:schemeClr val="bg1"/>
                </a:solidFill>
                <a:latin typeface="Consolas" pitchFamily="49" charset="0"/>
                <a:ea typeface="Roboto" pitchFamily="2" charset="0"/>
                <a:cs typeface="Consolas" pitchFamily="49" charset="0"/>
              </a:rPr>
              <a:t>argv</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FF00FF"/>
                </a:solidFill>
                <a:latin typeface="Consolas" pitchFamily="49" charset="0"/>
                <a:ea typeface="Roboto" pitchFamily="2" charset="0"/>
                <a:cs typeface="Consolas" pitchFamily="49" charset="0"/>
              </a:rPr>
              <a:t>1</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entries = </a:t>
            </a:r>
            <a:r>
              <a:rPr lang="en-US" sz="2000" b="1" dirty="0" err="1" smtClean="0">
                <a:solidFill>
                  <a:schemeClr val="bg1"/>
                </a:solidFill>
                <a:latin typeface="Consolas" pitchFamily="49" charset="0"/>
                <a:ea typeface="Roboto" pitchFamily="2" charset="0"/>
                <a:cs typeface="Consolas" pitchFamily="49" charset="0"/>
              </a:rPr>
              <a:t>entries.written_on</a:t>
            </a:r>
            <a:r>
              <a:rPr lang="en-US" sz="2000" b="1" dirty="0" smtClean="0">
                <a:solidFill>
                  <a:schemeClr val="bg1"/>
                </a:solidFill>
                <a:latin typeface="Consolas" pitchFamily="49" charset="0"/>
                <a:ea typeface="Roboto" pitchFamily="2" charset="0"/>
                <a:cs typeface="Consolas" pitchFamily="49" charset="0"/>
              </a:rPr>
              <a:t>(date)</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print</a:t>
            </a:r>
            <a:r>
              <a:rPr lang="en-US" sz="2000" b="1" dirty="0" smtClean="0">
                <a:solidFill>
                  <a:schemeClr val="bg1"/>
                </a:solidFill>
                <a:latin typeface="Consolas" pitchFamily="49" charset="0"/>
                <a:ea typeface="Roboto" pitchFamily="2" charset="0"/>
                <a:cs typeface="Consolas" pitchFamily="49" charset="0"/>
              </a:rPr>
              <a:t> home(entries)</a:t>
            </a:r>
            <a:endParaRPr lang="en-US" sz="20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metrik</a:t>
            </a:r>
            <a:endParaRPr lang="en-US" dirty="0"/>
          </a:p>
        </p:txBody>
      </p:sp>
      <p:sp>
        <p:nvSpPr>
          <p:cNvPr id="4" name="Textplatzhalter 3"/>
          <p:cNvSpPr>
            <a:spLocks noGrp="1"/>
          </p:cNvSpPr>
          <p:nvPr>
            <p:ph type="body" sz="quarter" idx="10"/>
          </p:nvPr>
        </p:nvSpPr>
        <p:spPr/>
        <p:txBody>
          <a:bodyPr/>
          <a:lstStyle/>
          <a:p>
            <a:r>
              <a:rPr lang="de-DE" dirty="0" smtClean="0"/>
              <a:t>Die einfachste</a:t>
            </a:r>
            <a:endParaRPr lang="en-US" dirty="0"/>
          </a:p>
        </p:txBody>
      </p:sp>
      <p:sp>
        <p:nvSpPr>
          <p:cNvPr id="5" name="Textplatzhalter 4"/>
          <p:cNvSpPr>
            <a:spLocks noGrp="1"/>
          </p:cNvSpPr>
          <p:nvPr>
            <p:ph type="body" sz="quarter" idx="11"/>
          </p:nvPr>
        </p:nvSpPr>
        <p:spPr/>
        <p:txBody>
          <a:bodyPr/>
          <a:lstStyle/>
          <a:p>
            <a:r>
              <a:rPr lang="de-DE" dirty="0" smtClean="0"/>
              <a:t>für die C-Familie</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normAutofit fontScale="90000"/>
          </a:bodyPr>
          <a:lstStyle/>
          <a:p>
            <a:r>
              <a:rPr lang="de-AT" sz="5400" dirty="0" smtClean="0"/>
              <a:t>Gleich</a:t>
            </a:r>
            <a:r>
              <a:rPr lang="de-AT" sz="5400" dirty="0" smtClean="0">
                <a:solidFill>
                  <a:schemeClr val="tx1">
                    <a:lumMod val="50000"/>
                    <a:lumOff val="50000"/>
                  </a:schemeClr>
                </a:solidFill>
              </a:rPr>
              <a:t> und </a:t>
            </a:r>
            <a:r>
              <a:rPr lang="de-AT" sz="5400" dirty="0" smtClean="0"/>
              <a:t>Gleich</a:t>
            </a:r>
            <a:r>
              <a:rPr lang="de-AT" sz="5400" dirty="0" smtClean="0">
                <a:solidFill>
                  <a:schemeClr val="tx1">
                    <a:lumMod val="50000"/>
                    <a:lumOff val="50000"/>
                  </a:schemeClr>
                </a:solidFill>
              </a:rPr>
              <a:t/>
            </a:r>
            <a:br>
              <a:rPr lang="de-AT" sz="5400" dirty="0" smtClean="0">
                <a:solidFill>
                  <a:schemeClr val="tx1">
                    <a:lumMod val="50000"/>
                    <a:lumOff val="50000"/>
                  </a:schemeClr>
                </a:solidFill>
              </a:rPr>
            </a:br>
            <a:r>
              <a:rPr lang="de-AT" sz="6700" dirty="0" smtClean="0">
                <a:solidFill>
                  <a:schemeClr val="bg1">
                    <a:lumMod val="75000"/>
                  </a:schemeClr>
                </a:solidFill>
              </a:rPr>
              <a:t>Einstellungsähnlichkeit</a:t>
            </a:r>
            <a:r>
              <a:rPr lang="de-AT" sz="6000" dirty="0" smtClean="0">
                <a:solidFill>
                  <a:schemeClr val="bg1">
                    <a:lumMod val="75000"/>
                  </a:schemeClr>
                </a:solidFill>
              </a:rPr>
              <a:t> </a:t>
            </a:r>
            <a:r>
              <a:rPr lang="de-AT" sz="5400" dirty="0" smtClean="0">
                <a:solidFill>
                  <a:schemeClr val="bg1">
                    <a:lumMod val="75000"/>
                  </a:schemeClr>
                </a:solidFill>
              </a:rPr>
              <a:t/>
            </a:r>
            <a:br>
              <a:rPr lang="de-AT" sz="5400" dirty="0" smtClean="0">
                <a:solidFill>
                  <a:schemeClr val="bg1">
                    <a:lumMod val="75000"/>
                  </a:schemeClr>
                </a:solidFill>
              </a:rPr>
            </a:br>
            <a:r>
              <a:rPr lang="de-AT" sz="6300" dirty="0" smtClean="0">
                <a:solidFill>
                  <a:schemeClr val="bg1">
                    <a:lumMod val="75000"/>
                  </a:schemeClr>
                </a:solidFill>
              </a:rPr>
              <a:t>korreliert positiv mit DER</a:t>
            </a:r>
            <a:r>
              <a:rPr lang="de-AT" sz="5400" dirty="0" smtClean="0">
                <a:solidFill>
                  <a:schemeClr val="bg1">
                    <a:lumMod val="75000"/>
                  </a:schemeClr>
                </a:solidFill>
              </a:rPr>
              <a:t/>
            </a:r>
            <a:br>
              <a:rPr lang="de-AT" sz="5400" dirty="0" smtClean="0">
                <a:solidFill>
                  <a:schemeClr val="bg1">
                    <a:lumMod val="75000"/>
                  </a:schemeClr>
                </a:solidFill>
              </a:rPr>
            </a:br>
            <a:r>
              <a:rPr lang="de-AT" sz="5800" dirty="0" smtClean="0">
                <a:solidFill>
                  <a:schemeClr val="bg1">
                    <a:lumMod val="75000"/>
                  </a:schemeClr>
                </a:solidFill>
              </a:rPr>
              <a:t>interpersonellen Anziehung</a:t>
            </a:r>
            <a:r>
              <a:rPr lang="de-AT" sz="5400" dirty="0" smtClean="0"/>
              <a:t/>
            </a:r>
            <a:br>
              <a:rPr lang="de-AT" sz="5400" dirty="0" smtClean="0"/>
            </a:br>
            <a:r>
              <a:rPr lang="de-AT" dirty="0" smtClean="0"/>
              <a:t>gesellt </a:t>
            </a:r>
            <a:r>
              <a:rPr lang="de-AT" dirty="0" smtClean="0">
                <a:solidFill>
                  <a:schemeClr val="tx1">
                    <a:lumMod val="65000"/>
                    <a:lumOff val="35000"/>
                  </a:schemeClr>
                </a:solidFill>
              </a:rPr>
              <a:t>sich</a:t>
            </a:r>
            <a:r>
              <a:rPr lang="de-AT" dirty="0" smtClean="0"/>
              <a:t> gern</a:t>
            </a:r>
            <a:endParaRPr lang="en-US" sz="5400"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smtClean="0"/>
              <a:t>Signature Survey</a:t>
            </a:r>
            <a:br>
              <a:rPr lang="de-DE" dirty="0" smtClean="0"/>
            </a:br>
            <a:r>
              <a:rPr lang="de-DE" dirty="0" smtClean="0"/>
              <a:t/>
            </a:r>
            <a:br>
              <a:rPr lang="de-DE" dirty="0" smtClean="0"/>
            </a:br>
            <a:r>
              <a:rPr lang="en-US" dirty="0" err="1" smtClean="0">
                <a:latin typeface="Roboto" pitchFamily="2" charset="0"/>
                <a:ea typeface="Roboto" pitchFamily="2" charset="0"/>
              </a:rPr>
              <a:t>Datei</a:t>
            </a:r>
            <a:r>
              <a:rPr lang="en-US" dirty="0" smtClean="0">
                <a:latin typeface="Roboto" pitchFamily="2" charset="0"/>
                <a:ea typeface="Roboto" pitchFamily="2" charset="0"/>
              </a:rPr>
              <a:t> (&lt;loc&gt;): { ; } </a:t>
            </a:r>
            <a:r>
              <a:rPr lang="en-US" dirty="0" smtClean="0"/>
              <a:t/>
            </a:r>
            <a:br>
              <a:rPr lang="en-US" dirty="0" smtClean="0"/>
            </a:br>
            <a:r>
              <a:rPr lang="en-US" dirty="0" smtClean="0"/>
              <a:t/>
            </a:r>
            <a:br>
              <a:rPr lang="en-US" dirty="0" smtClean="0"/>
            </a:br>
            <a:endParaRPr lang="en-US" sz="1300"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000" b="1" dirty="0" err="1" smtClean="0">
                <a:solidFill>
                  <a:schemeClr val="bg1"/>
                </a:solidFill>
                <a:latin typeface="Consolas" pitchFamily="49" charset="0"/>
                <a:ea typeface="Roboto" pitchFamily="2" charset="0"/>
                <a:cs typeface="Consolas" pitchFamily="49" charset="0"/>
              </a:rPr>
              <a:t>ExitWindowsFlags.cs</a:t>
            </a:r>
            <a:r>
              <a:rPr lang="en-US" sz="1000" b="1" dirty="0" smtClean="0">
                <a:solidFill>
                  <a:schemeClr val="bg1"/>
                </a:solidFill>
                <a:latin typeface="Consolas" pitchFamily="49" charset="0"/>
                <a:ea typeface="Roboto" pitchFamily="2" charset="0"/>
                <a:cs typeface="Consolas" pitchFamily="49" charset="0"/>
              </a:rPr>
              <a:t> (17):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FullScreen.cs</a:t>
            </a:r>
            <a:r>
              <a:rPr lang="en-US" sz="1000" b="1" dirty="0" smtClean="0">
                <a:solidFill>
                  <a:schemeClr val="bg1"/>
                </a:solidFill>
                <a:latin typeface="Consolas" pitchFamily="49" charset="0"/>
                <a:ea typeface="Roboto" pitchFamily="2" charset="0"/>
                <a:cs typeface="Consolas" pitchFamily="49" charset="0"/>
              </a:rPr>
              <a:t> (10):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HexToColorExtension.cs</a:t>
            </a:r>
            <a:r>
              <a:rPr lang="en-US" sz="1000" b="1" dirty="0" smtClean="0">
                <a:solidFill>
                  <a:schemeClr val="bg1"/>
                </a:solidFill>
                <a:latin typeface="Consolas" pitchFamily="49" charset="0"/>
                <a:ea typeface="Roboto" pitchFamily="2" charset="0"/>
                <a:cs typeface="Consolas" pitchFamily="49" charset="0"/>
              </a:rPr>
              <a:t> (30):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Hibernate.cs</a:t>
            </a:r>
            <a:r>
              <a:rPr lang="en-US" sz="1000" b="1" dirty="0" smtClean="0">
                <a:solidFill>
                  <a:schemeClr val="bg1"/>
                </a:solidFill>
                <a:latin typeface="Consolas" pitchFamily="49" charset="0"/>
                <a:ea typeface="Roboto" pitchFamily="2" charset="0"/>
                <a:cs typeface="Consolas" pitchFamily="49" charset="0"/>
              </a:rPr>
              <a:t> (23):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ICanBeSelected.cs</a:t>
            </a:r>
            <a:r>
              <a:rPr lang="en-US" sz="1000" b="1" dirty="0" smtClean="0">
                <a:solidFill>
                  <a:schemeClr val="bg1"/>
                </a:solidFill>
                <a:latin typeface="Consolas" pitchFamily="49" charset="0"/>
                <a:ea typeface="Roboto" pitchFamily="2" charset="0"/>
                <a:cs typeface="Consolas" pitchFamily="49" charset="0"/>
              </a:rPr>
              <a:t> (10):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ICanStartAndStop.cs</a:t>
            </a:r>
            <a:r>
              <a:rPr lang="en-US" sz="1000" b="1" dirty="0" smtClean="0">
                <a:solidFill>
                  <a:schemeClr val="bg1"/>
                </a:solidFill>
                <a:latin typeface="Consolas" pitchFamily="49" charset="0"/>
                <a:ea typeface="Roboto" pitchFamily="2" charset="0"/>
                <a:cs typeface="Consolas" pitchFamily="49" charset="0"/>
              </a:rPr>
              <a:t> (12):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IExecute.cs</a:t>
            </a:r>
            <a:r>
              <a:rPr lang="en-US" sz="1000" b="1" dirty="0" smtClean="0">
                <a:solidFill>
                  <a:schemeClr val="bg1"/>
                </a:solidFill>
                <a:latin typeface="Consolas" pitchFamily="49" charset="0"/>
                <a:ea typeface="Roboto" pitchFamily="2" charset="0"/>
                <a:cs typeface="Consolas" pitchFamily="49" charset="0"/>
              </a:rPr>
              <a:t> (10):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IHaveGotTheTime.cs</a:t>
            </a:r>
            <a:r>
              <a:rPr lang="en-US" sz="1000" b="1" dirty="0" smtClean="0">
                <a:solidFill>
                  <a:schemeClr val="bg1"/>
                </a:solidFill>
                <a:latin typeface="Consolas" pitchFamily="49" charset="0"/>
                <a:ea typeface="Roboto" pitchFamily="2" charset="0"/>
                <a:cs typeface="Consolas" pitchFamily="49" charset="0"/>
              </a:rPr>
              <a:t> (9):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IntToTimespanExtension.cs</a:t>
            </a:r>
            <a:r>
              <a:rPr lang="en-US" sz="1000" b="1" dirty="0" smtClean="0">
                <a:solidFill>
                  <a:schemeClr val="bg1"/>
                </a:solidFill>
                <a:latin typeface="Consolas" pitchFamily="49" charset="0"/>
                <a:ea typeface="Roboto" pitchFamily="2" charset="0"/>
                <a:cs typeface="Consolas" pitchFamily="49" charset="0"/>
              </a:rPr>
              <a:t> (26):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InvisibilityConverter.cs</a:t>
            </a:r>
            <a:r>
              <a:rPr lang="en-US" sz="1000" b="1" dirty="0" smtClean="0">
                <a:solidFill>
                  <a:schemeClr val="bg1"/>
                </a:solidFill>
                <a:latin typeface="Consolas" pitchFamily="49" charset="0"/>
                <a:ea typeface="Roboto" pitchFamily="2" charset="0"/>
                <a:cs typeface="Consolas" pitchFamily="49" charset="0"/>
              </a:rPr>
              <a:t> (20):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IShutdownTheSystem.cs</a:t>
            </a:r>
            <a:r>
              <a:rPr lang="en-US" sz="1000" b="1" dirty="0" smtClean="0">
                <a:solidFill>
                  <a:schemeClr val="bg1"/>
                </a:solidFill>
                <a:latin typeface="Consolas" pitchFamily="49" charset="0"/>
                <a:ea typeface="Roboto" pitchFamily="2" charset="0"/>
                <a:cs typeface="Consolas" pitchFamily="49" charset="0"/>
              </a:rPr>
              <a:t> (7):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IWindowsFunctions.cs</a:t>
            </a:r>
            <a:r>
              <a:rPr lang="en-US" sz="1000" b="1" dirty="0" smtClean="0">
                <a:solidFill>
                  <a:schemeClr val="bg1"/>
                </a:solidFill>
                <a:latin typeface="Consolas" pitchFamily="49" charset="0"/>
                <a:ea typeface="Roboto" pitchFamily="2" charset="0"/>
                <a:cs typeface="Consolas" pitchFamily="49" charset="0"/>
              </a:rPr>
              <a:t> (9):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KeyExtension.cs</a:t>
            </a:r>
            <a:r>
              <a:rPr lang="en-US" sz="1000" b="1" dirty="0" smtClean="0">
                <a:solidFill>
                  <a:schemeClr val="bg1"/>
                </a:solidFill>
                <a:latin typeface="Consolas" pitchFamily="49" charset="0"/>
                <a:ea typeface="Roboto" pitchFamily="2" charset="0"/>
                <a:cs typeface="Consolas" pitchFamily="49" charset="0"/>
              </a:rPr>
              <a:t> (17):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Lock.cs</a:t>
            </a:r>
            <a:r>
              <a:rPr lang="en-US" sz="1000" b="1" dirty="0" smtClean="0">
                <a:solidFill>
                  <a:schemeClr val="bg1"/>
                </a:solidFill>
                <a:latin typeface="Consolas" pitchFamily="49" charset="0"/>
                <a:ea typeface="Roboto" pitchFamily="2" charset="0"/>
                <a:cs typeface="Consolas" pitchFamily="49" charset="0"/>
              </a:rPr>
              <a:t> (20):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LogOff.cs</a:t>
            </a:r>
            <a:r>
              <a:rPr lang="en-US" sz="1000" b="1" dirty="0" smtClean="0">
                <a:solidFill>
                  <a:schemeClr val="bg1"/>
                </a:solidFill>
                <a:latin typeface="Consolas" pitchFamily="49" charset="0"/>
                <a:ea typeface="Roboto" pitchFamily="2" charset="0"/>
                <a:cs typeface="Consolas" pitchFamily="49" charset="0"/>
              </a:rPr>
              <a:t> (21):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MainViewModel.cs</a:t>
            </a:r>
            <a:r>
              <a:rPr lang="en-US" sz="1000" b="1" dirty="0" smtClean="0">
                <a:solidFill>
                  <a:schemeClr val="bg1"/>
                </a:solidFill>
                <a:latin typeface="Consolas" pitchFamily="49" charset="0"/>
                <a:ea typeface="Roboto" pitchFamily="2" charset="0"/>
                <a:cs typeface="Consolas" pitchFamily="49" charset="0"/>
              </a:rPr>
              <a:t> (103):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MainWindow.xaml.cs</a:t>
            </a:r>
            <a:r>
              <a:rPr lang="en-US" sz="1000" b="1" dirty="0" smtClean="0">
                <a:solidFill>
                  <a:schemeClr val="bg1"/>
                </a:solidFill>
                <a:latin typeface="Consolas" pitchFamily="49" charset="0"/>
                <a:ea typeface="Roboto" pitchFamily="2" charset="0"/>
                <a:cs typeface="Consolas" pitchFamily="49" charset="0"/>
              </a:rPr>
              <a:t> (42):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MenuItemExtension.cs</a:t>
            </a:r>
            <a:r>
              <a:rPr lang="en-US" sz="1000" b="1" dirty="0" smtClean="0">
                <a:solidFill>
                  <a:schemeClr val="bg1"/>
                </a:solidFill>
                <a:latin typeface="Consolas" pitchFamily="49" charset="0"/>
                <a:ea typeface="Roboto" pitchFamily="2" charset="0"/>
                <a:cs typeface="Consolas" pitchFamily="49" charset="0"/>
              </a:rPr>
              <a:t> (17):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MouseWheelGesture.cs</a:t>
            </a:r>
            <a:r>
              <a:rPr lang="en-US" sz="1000" b="1" dirty="0" smtClean="0">
                <a:solidFill>
                  <a:schemeClr val="bg1"/>
                </a:solidFill>
                <a:latin typeface="Consolas" pitchFamily="49" charset="0"/>
                <a:ea typeface="Roboto" pitchFamily="2" charset="0"/>
                <a:cs typeface="Consolas" pitchFamily="49" charset="0"/>
              </a:rPr>
              <a:t> (56):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MutuallyExclusiveCheckBoxes.cs</a:t>
            </a:r>
            <a:r>
              <a:rPr lang="en-US" sz="1000" b="1" dirty="0" smtClean="0">
                <a:solidFill>
                  <a:schemeClr val="bg1"/>
                </a:solidFill>
                <a:latin typeface="Consolas" pitchFamily="49" charset="0"/>
                <a:ea typeface="Roboto" pitchFamily="2" charset="0"/>
                <a:cs typeface="Consolas" pitchFamily="49" charset="0"/>
              </a:rPr>
              <a:t> (42):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PlaySound.cs</a:t>
            </a:r>
            <a:r>
              <a:rPr lang="en-US" sz="1000" b="1" dirty="0" smtClean="0">
                <a:solidFill>
                  <a:schemeClr val="bg1"/>
                </a:solidFill>
                <a:latin typeface="Consolas" pitchFamily="49" charset="0"/>
                <a:ea typeface="Roboto" pitchFamily="2" charset="0"/>
                <a:cs typeface="Consolas" pitchFamily="49" charset="0"/>
              </a:rPr>
              <a:t> (23):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PomodoroTimer.cs</a:t>
            </a:r>
            <a:r>
              <a:rPr lang="en-US" sz="1000" b="1" dirty="0" smtClean="0">
                <a:solidFill>
                  <a:schemeClr val="bg1"/>
                </a:solidFill>
                <a:latin typeface="Consolas" pitchFamily="49" charset="0"/>
                <a:ea typeface="Roboto" pitchFamily="2" charset="0"/>
                <a:cs typeface="Consolas" pitchFamily="49" charset="0"/>
              </a:rPr>
              <a:t> (33):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RegisterShutdownEvent.cs</a:t>
            </a:r>
            <a:r>
              <a:rPr lang="en-US" sz="1000" b="1" dirty="0" smtClean="0">
                <a:solidFill>
                  <a:schemeClr val="bg1"/>
                </a:solidFill>
                <a:latin typeface="Consolas" pitchFamily="49" charset="0"/>
                <a:ea typeface="Roboto" pitchFamily="2" charset="0"/>
                <a:cs typeface="Consolas" pitchFamily="49" charset="0"/>
              </a:rPr>
              <a:t> (12):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RegisterTimeoutEvent.cs</a:t>
            </a:r>
            <a:r>
              <a:rPr lang="en-US" sz="1000" b="1" dirty="0" smtClean="0">
                <a:solidFill>
                  <a:schemeClr val="bg1"/>
                </a:solidFill>
                <a:latin typeface="Consolas" pitchFamily="49" charset="0"/>
                <a:ea typeface="Roboto" pitchFamily="2" charset="0"/>
                <a:cs typeface="Consolas" pitchFamily="49" charset="0"/>
              </a:rPr>
              <a:t> (23):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ResetTimer.cs</a:t>
            </a:r>
            <a:r>
              <a:rPr lang="en-US" sz="1000" b="1" dirty="0" smtClean="0">
                <a:solidFill>
                  <a:schemeClr val="bg1"/>
                </a:solidFill>
                <a:latin typeface="Consolas" pitchFamily="49" charset="0"/>
                <a:ea typeface="Roboto" pitchFamily="2" charset="0"/>
                <a:cs typeface="Consolas" pitchFamily="49" charset="0"/>
              </a:rPr>
              <a:t> (21):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Restart.cs</a:t>
            </a:r>
            <a:r>
              <a:rPr lang="en-US" sz="1000" b="1" dirty="0" smtClean="0">
                <a:solidFill>
                  <a:schemeClr val="bg1"/>
                </a:solidFill>
                <a:latin typeface="Consolas" pitchFamily="49" charset="0"/>
                <a:ea typeface="Roboto" pitchFamily="2" charset="0"/>
                <a:cs typeface="Consolas" pitchFamily="49" charset="0"/>
              </a:rPr>
              <a:t> (21):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RestartTimer.cs</a:t>
            </a:r>
            <a:r>
              <a:rPr lang="en-US" sz="1000" b="1" dirty="0" smtClean="0">
                <a:solidFill>
                  <a:schemeClr val="bg1"/>
                </a:solidFill>
                <a:latin typeface="Consolas" pitchFamily="49" charset="0"/>
                <a:ea typeface="Roboto" pitchFamily="2" charset="0"/>
                <a:cs typeface="Consolas" pitchFamily="49" charset="0"/>
              </a:rPr>
              <a:t> (21):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SetColor.cs</a:t>
            </a:r>
            <a:r>
              <a:rPr lang="en-US" sz="1000" b="1" dirty="0" smtClean="0">
                <a:solidFill>
                  <a:schemeClr val="bg1"/>
                </a:solidFill>
                <a:latin typeface="Consolas" pitchFamily="49" charset="0"/>
                <a:ea typeface="Roboto" pitchFamily="2" charset="0"/>
                <a:cs typeface="Consolas" pitchFamily="49" charset="0"/>
              </a:rPr>
              <a:t> (37):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SetTime.cs</a:t>
            </a:r>
            <a:r>
              <a:rPr lang="en-US" sz="1000" b="1" dirty="0" smtClean="0">
                <a:solidFill>
                  <a:schemeClr val="bg1"/>
                </a:solidFill>
                <a:latin typeface="Consolas" pitchFamily="49" charset="0"/>
                <a:ea typeface="Roboto" pitchFamily="2" charset="0"/>
                <a:cs typeface="Consolas" pitchFamily="49" charset="0"/>
              </a:rPr>
              <a:t> (18):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Shutdown.cs</a:t>
            </a:r>
            <a:r>
              <a:rPr lang="en-US" sz="1000" b="1" dirty="0" smtClean="0">
                <a:solidFill>
                  <a:schemeClr val="bg1"/>
                </a:solidFill>
                <a:latin typeface="Consolas" pitchFamily="49" charset="0"/>
                <a:ea typeface="Roboto" pitchFamily="2" charset="0"/>
                <a:cs typeface="Consolas" pitchFamily="49" charset="0"/>
              </a:rPr>
              <a:t> (21):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ShutdownReason.cs</a:t>
            </a:r>
            <a:r>
              <a:rPr lang="en-US" sz="1000" b="1" dirty="0" smtClean="0">
                <a:solidFill>
                  <a:schemeClr val="bg1"/>
                </a:solidFill>
                <a:latin typeface="Consolas" pitchFamily="49" charset="0"/>
                <a:ea typeface="Roboto" pitchFamily="2" charset="0"/>
                <a:cs typeface="Consolas" pitchFamily="49" charset="0"/>
              </a:rPr>
              <a:t> (47):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Sleep.cs</a:t>
            </a:r>
            <a:r>
              <a:rPr lang="en-US" sz="1000" b="1" dirty="0" smtClean="0">
                <a:solidFill>
                  <a:schemeClr val="bg1"/>
                </a:solidFill>
                <a:latin typeface="Consolas" pitchFamily="49" charset="0"/>
                <a:ea typeface="Roboto" pitchFamily="2" charset="0"/>
                <a:cs typeface="Consolas" pitchFamily="49" charset="0"/>
              </a:rPr>
              <a:t> (23):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Start.cs</a:t>
            </a:r>
            <a:r>
              <a:rPr lang="en-US" sz="1000" b="1" dirty="0" smtClean="0">
                <a:solidFill>
                  <a:schemeClr val="bg1"/>
                </a:solidFill>
                <a:latin typeface="Consolas" pitchFamily="49" charset="0"/>
                <a:ea typeface="Roboto" pitchFamily="2" charset="0"/>
                <a:cs typeface="Consolas" pitchFamily="49" charset="0"/>
              </a:rPr>
              <a:t> (10):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Stop.cs</a:t>
            </a:r>
            <a:r>
              <a:rPr lang="en-US" sz="1000" b="1" dirty="0" smtClean="0">
                <a:solidFill>
                  <a:schemeClr val="bg1"/>
                </a:solidFill>
                <a:latin typeface="Consolas" pitchFamily="49" charset="0"/>
                <a:ea typeface="Roboto" pitchFamily="2" charset="0"/>
                <a:cs typeface="Consolas" pitchFamily="49" charset="0"/>
              </a:rPr>
              <a:t> (10):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TimeSpanExtensions.cs</a:t>
            </a:r>
            <a:r>
              <a:rPr lang="en-US" sz="1000" b="1" dirty="0" smtClean="0">
                <a:solidFill>
                  <a:schemeClr val="bg1"/>
                </a:solidFill>
                <a:latin typeface="Consolas" pitchFamily="49" charset="0"/>
                <a:ea typeface="Roboto" pitchFamily="2" charset="0"/>
                <a:cs typeface="Consolas" pitchFamily="49" charset="0"/>
              </a:rPr>
              <a:t> (12):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Toggle.cs</a:t>
            </a:r>
            <a:r>
              <a:rPr lang="en-US" sz="1000" b="1" dirty="0" smtClean="0">
                <a:solidFill>
                  <a:schemeClr val="bg1"/>
                </a:solidFill>
                <a:latin typeface="Consolas" pitchFamily="49" charset="0"/>
                <a:ea typeface="Roboto" pitchFamily="2" charset="0"/>
                <a:cs typeface="Consolas" pitchFamily="49" charset="0"/>
              </a:rPr>
              <a:t> (13):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ViewCommand.cs</a:t>
            </a:r>
            <a:r>
              <a:rPr lang="en-US" sz="1000" b="1" dirty="0" smtClean="0">
                <a:solidFill>
                  <a:schemeClr val="bg1"/>
                </a:solidFill>
                <a:latin typeface="Consolas" pitchFamily="49" charset="0"/>
                <a:ea typeface="Roboto" pitchFamily="2" charset="0"/>
                <a:cs typeface="Consolas" pitchFamily="49" charset="0"/>
              </a:rPr>
              <a:t> (15):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ViewModel.cs</a:t>
            </a:r>
            <a:r>
              <a:rPr lang="en-US" sz="1000" b="1" dirty="0" smtClean="0">
                <a:solidFill>
                  <a:schemeClr val="bg1"/>
                </a:solidFill>
                <a:latin typeface="Consolas" pitchFamily="49" charset="0"/>
                <a:ea typeface="Roboto" pitchFamily="2" charset="0"/>
                <a:cs typeface="Consolas" pitchFamily="49" charset="0"/>
              </a:rPr>
              <a:t> (39):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ViewModelBaseWeasel.cs</a:t>
            </a:r>
            <a:r>
              <a:rPr lang="en-US" sz="1000" b="1" dirty="0" smtClean="0">
                <a:solidFill>
                  <a:schemeClr val="bg1"/>
                </a:solidFill>
                <a:latin typeface="Consolas" pitchFamily="49" charset="0"/>
                <a:ea typeface="Roboto" pitchFamily="2" charset="0"/>
                <a:cs typeface="Consolas" pitchFamily="49" charset="0"/>
              </a:rPr>
              <a:t> (29):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VisibilityConverter.cs</a:t>
            </a:r>
            <a:r>
              <a:rPr lang="en-US" sz="1000" b="1" dirty="0" smtClean="0">
                <a:solidFill>
                  <a:schemeClr val="bg1"/>
                </a:solidFill>
                <a:latin typeface="Consolas" pitchFamily="49" charset="0"/>
                <a:ea typeface="Roboto" pitchFamily="2" charset="0"/>
                <a:cs typeface="Consolas" pitchFamily="49" charset="0"/>
              </a:rPr>
              <a:t> (20):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Wheel.xaml.cs</a:t>
            </a:r>
            <a:r>
              <a:rPr lang="en-US" sz="1000" b="1" dirty="0" smtClean="0">
                <a:solidFill>
                  <a:schemeClr val="bg1"/>
                </a:solidFill>
                <a:latin typeface="Consolas" pitchFamily="49" charset="0"/>
                <a:ea typeface="Roboto" pitchFamily="2" charset="0"/>
                <a:cs typeface="Consolas" pitchFamily="49" charset="0"/>
              </a:rPr>
              <a:t> (20):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WheelDirection.cs</a:t>
            </a:r>
            <a:r>
              <a:rPr lang="en-US" sz="1000" b="1" dirty="0" smtClean="0">
                <a:solidFill>
                  <a:schemeClr val="bg1"/>
                </a:solidFill>
                <a:latin typeface="Consolas" pitchFamily="49" charset="0"/>
                <a:ea typeface="Roboto" pitchFamily="2" charset="0"/>
                <a:cs typeface="Consolas" pitchFamily="49" charset="0"/>
              </a:rPr>
              <a:t> (9): {{}}</a:t>
            </a:r>
            <a:endParaRPr lang="en-US" sz="10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000" b="1" dirty="0" smtClean="0">
                <a:solidFill>
                  <a:schemeClr val="bg1"/>
                </a:solidFill>
                <a:latin typeface="Consolas" pitchFamily="49" charset="0"/>
                <a:ea typeface="Roboto" pitchFamily="2" charset="0"/>
                <a:cs typeface="Consolas" pitchFamily="49" charset="0"/>
              </a:rPr>
              <a:t/>
            </a:r>
            <a:br>
              <a:rPr lang="en-US" sz="10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LogOff.cs</a:t>
            </a:r>
            <a:r>
              <a:rPr lang="en-US" sz="1800" b="1" dirty="0" smtClean="0">
                <a:solidFill>
                  <a:schemeClr val="bg1"/>
                </a:solidFill>
                <a:latin typeface="Consolas" pitchFamily="49" charset="0"/>
                <a:ea typeface="Roboto" pitchFamily="2" charset="0"/>
                <a:cs typeface="Consolas" pitchFamily="49" charset="0"/>
              </a:rPr>
              <a:t> (21): ;{{{}{}{;;}}}</a:t>
            </a:r>
            <a:br>
              <a:rPr lang="en-US" sz="18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MainViewModel.cs</a:t>
            </a:r>
            <a:r>
              <a:rPr lang="en-US" sz="1800" b="1" dirty="0" smtClean="0">
                <a:solidFill>
                  <a:schemeClr val="bg1"/>
                </a:solidFill>
                <a:latin typeface="Consolas" pitchFamily="49" charset="0"/>
                <a:ea typeface="Roboto" pitchFamily="2" charset="0"/>
                <a:cs typeface="Consolas" pitchFamily="49" charset="0"/>
              </a:rPr>
              <a:t> (103): </a:t>
            </a:r>
            <a:r>
              <a:rPr lang="en-US" sz="1800" b="1" dirty="0" smtClean="0">
                <a:solidFill>
                  <a:srgbClr val="FF00FF"/>
                </a:solidFill>
                <a:latin typeface="Consolas" pitchFamily="49" charset="0"/>
                <a:ea typeface="Roboto" pitchFamily="2" charset="0"/>
                <a:cs typeface="Consolas" pitchFamily="49" charset="0"/>
              </a:rPr>
              <a:t>;;;;;;</a:t>
            </a:r>
            <a:r>
              <a:rPr lang="en-US" sz="1800" b="1" dirty="0" smtClean="0">
                <a:solidFill>
                  <a:schemeClr val="bg1"/>
                </a:solidFill>
                <a:latin typeface="Consolas" pitchFamily="49" charset="0"/>
                <a:ea typeface="Roboto" pitchFamily="2" charset="0"/>
                <a:cs typeface="Consolas" pitchFamily="49" charset="0"/>
              </a:rPr>
              <a:t>{{</a:t>
            </a:r>
            <a:r>
              <a:rPr lang="en-US" sz="1800" b="1" dirty="0" smtClean="0">
                <a:solidFill>
                  <a:srgbClr val="00FF00"/>
                </a:solidFill>
                <a:latin typeface="Consolas" pitchFamily="49" charset="0"/>
                <a:ea typeface="Roboto" pitchFamily="2" charset="0"/>
                <a:cs typeface="Consolas" pitchFamily="49" charset="0"/>
              </a:rPr>
              <a:t>;;;;;;;;;</a:t>
            </a:r>
            <a:r>
              <a:rPr lang="en-US" sz="1800" b="1" dirty="0" smtClean="0">
                <a:latin typeface="Consolas" pitchFamily="49" charset="0"/>
                <a:ea typeface="Roboto" pitchFamily="2" charset="0"/>
                <a:cs typeface="Consolas" pitchFamily="49" charset="0"/>
              </a:rPr>
              <a:t>{;;;}</a:t>
            </a:r>
            <a:r>
              <a:rPr lang="en-US" sz="1800" b="1" dirty="0" smtClean="0">
                <a:solidFill>
                  <a:schemeClr val="bg1"/>
                </a:solidFill>
                <a:latin typeface="Consolas" pitchFamily="49" charset="0"/>
                <a:ea typeface="Roboto" pitchFamily="2" charset="0"/>
                <a:cs typeface="Consolas" pitchFamily="49" charset="0"/>
              </a:rPr>
              <a:t>{{;}{;}}{{;}{;}}{{;}{;}}</a:t>
            </a:r>
            <a:br>
              <a:rPr lang="en-US" sz="18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MainWindow.xaml.cs</a:t>
            </a:r>
            <a:r>
              <a:rPr lang="en-US" sz="1800" b="1" dirty="0" smtClean="0">
                <a:solidFill>
                  <a:schemeClr val="bg1"/>
                </a:solidFill>
                <a:latin typeface="Consolas" pitchFamily="49" charset="0"/>
                <a:ea typeface="Roboto" pitchFamily="2" charset="0"/>
                <a:cs typeface="Consolas" pitchFamily="49" charset="0"/>
              </a:rPr>
              <a:t> (42): ;;;;;{{;{;;;}{{;}}{;;;}</a:t>
            </a:r>
            <a:r>
              <a:rPr lang="en-US" sz="1800" b="1" dirty="0" smtClean="0">
                <a:solidFill>
                  <a:srgbClr val="FF7400"/>
                </a:solidFill>
                <a:latin typeface="Consolas" pitchFamily="49" charset="0"/>
                <a:ea typeface="Roboto" pitchFamily="2" charset="0"/>
                <a:cs typeface="Consolas" pitchFamily="49" charset="0"/>
              </a:rPr>
              <a:t>{;;}</a:t>
            </a:r>
            <a:r>
              <a:rPr lang="en-US" sz="1800" b="1" dirty="0" smtClean="0">
                <a:solidFill>
                  <a:schemeClr val="bg1"/>
                </a:solidFill>
                <a:latin typeface="Consolas" pitchFamily="49" charset="0"/>
                <a:ea typeface="Roboto" pitchFamily="2" charset="0"/>
                <a:cs typeface="Consolas" pitchFamily="49" charset="0"/>
              </a:rPr>
              <a:t>}}</a:t>
            </a:r>
            <a:br>
              <a:rPr lang="en-US" sz="18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MenuItemExtension.cs</a:t>
            </a:r>
            <a:r>
              <a:rPr lang="en-US" sz="1800" b="1" dirty="0" smtClean="0">
                <a:solidFill>
                  <a:schemeClr val="bg1"/>
                </a:solidFill>
                <a:latin typeface="Consolas" pitchFamily="49" charset="0"/>
                <a:ea typeface="Roboto" pitchFamily="2" charset="0"/>
                <a:cs typeface="Consolas" pitchFamily="49" charset="0"/>
              </a:rPr>
              <a:t> (17): ;;;{{{{;}}}}</a:t>
            </a:r>
            <a:br>
              <a:rPr lang="en-US" sz="18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MouseWheelGesture.cs</a:t>
            </a:r>
            <a:r>
              <a:rPr lang="en-US" sz="1800" b="1" dirty="0" smtClean="0">
                <a:solidFill>
                  <a:schemeClr val="bg1"/>
                </a:solidFill>
                <a:latin typeface="Consolas" pitchFamily="49" charset="0"/>
                <a:ea typeface="Roboto" pitchFamily="2" charset="0"/>
                <a:cs typeface="Consolas" pitchFamily="49" charset="0"/>
              </a:rPr>
              <a:t> (56): ;{{{}{}{;;}{{{};}}{{{};}}{{{};}}{{{};}}{;;;{</a:t>
            </a:r>
            <a:br>
              <a:rPr lang="en-US" sz="18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MutuallyExclusiveCheckBoxes.cs</a:t>
            </a:r>
            <a:r>
              <a:rPr lang="en-US" sz="1800" b="1" dirty="0" smtClean="0">
                <a:solidFill>
                  <a:schemeClr val="bg1"/>
                </a:solidFill>
                <a:latin typeface="Consolas" pitchFamily="49" charset="0"/>
                <a:ea typeface="Roboto" pitchFamily="2" charset="0"/>
                <a:cs typeface="Consolas" pitchFamily="49" charset="0"/>
              </a:rPr>
              <a:t> (42): ;;{{{;}{;}{;;;;}{;}{;}{;}}}</a:t>
            </a:r>
            <a:br>
              <a:rPr lang="en-US" sz="1800" b="1" dirty="0" smtClean="0">
                <a:solidFill>
                  <a:schemeClr val="bg1"/>
                </a:solidFill>
                <a:latin typeface="Consolas" pitchFamily="49" charset="0"/>
                <a:ea typeface="Roboto" pitchFamily="2" charset="0"/>
                <a:cs typeface="Consolas" pitchFamily="49" charset="0"/>
              </a:rPr>
            </a:br>
            <a:endParaRPr lang="en-US" sz="10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solidFill>
                  <a:srgbClr val="00B7FF"/>
                </a:solidFill>
              </a:rPr>
              <a:t>philosophie</a:t>
            </a:r>
            <a:endParaRPr lang="en-US" dirty="0">
              <a:solidFill>
                <a:srgbClr val="00B7FF"/>
              </a:solidFill>
            </a:endParaRPr>
          </a:p>
        </p:txBody>
      </p:sp>
      <p:sp>
        <p:nvSpPr>
          <p:cNvPr id="4" name="Textplatzhalter 3"/>
          <p:cNvSpPr>
            <a:spLocks noGrp="1"/>
          </p:cNvSpPr>
          <p:nvPr>
            <p:ph type="body" sz="quarter" idx="10"/>
          </p:nvPr>
        </p:nvSpPr>
        <p:spPr/>
        <p:txBody>
          <a:bodyPr/>
          <a:lstStyle/>
          <a:p>
            <a:r>
              <a:rPr lang="en-US" dirty="0" smtClean="0"/>
              <a:t>Code</a:t>
            </a:r>
            <a:endParaRPr lang="en-US" dirty="0"/>
          </a:p>
        </p:txBody>
      </p:sp>
      <p:sp>
        <p:nvSpPr>
          <p:cNvPr id="5" name="Textplatzhalter 4"/>
          <p:cNvSpPr>
            <a:spLocks noGrp="1"/>
          </p:cNvSpPr>
          <p:nvPr>
            <p:ph type="body" sz="quarter" idx="11"/>
          </p:nvPr>
        </p:nvSpPr>
        <p:spPr/>
        <p:txBody>
          <a:bodyPr/>
          <a:lstStyle/>
          <a:p>
            <a:r>
              <a:rPr lang="en-US" dirty="0" smtClean="0"/>
              <a:t>Und </a:t>
            </a:r>
            <a:r>
              <a:rPr lang="en-US" dirty="0" err="1" smtClean="0"/>
              <a:t>Maximen</a:t>
            </a:r>
            <a:endParaRPr 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latin typeface="Consolas" pitchFamily="49" charset="0"/>
                <a:ea typeface="Roboto" pitchFamily="2" charset="0"/>
                <a:cs typeface="Consolas" pitchFamily="49" charset="0"/>
              </a:rPr>
              <a:t>&gt;&gt;&gt; import this</a:t>
            </a: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If the implementation is hard to explain, it's a </a:t>
            </a:r>
            <a:r>
              <a:rPr lang="en-US" dirty="0" smtClean="0">
                <a:solidFill>
                  <a:srgbClr val="FF00FF"/>
                </a:solidFill>
              </a:rPr>
              <a:t>bad idea</a:t>
            </a:r>
            <a:r>
              <a:rPr lang="en-US" dirty="0" smtClean="0"/>
              <a:t>.</a:t>
            </a:r>
            <a:endParaRPr lang="en-US" dirty="0"/>
          </a:p>
        </p:txBody>
      </p:sp>
      <p:sp>
        <p:nvSpPr>
          <p:cNvPr id="3" name="Textfeld 2"/>
          <p:cNvSpPr txBox="1"/>
          <p:nvPr/>
        </p:nvSpPr>
        <p:spPr>
          <a:xfrm>
            <a:off x="6732240" y="6001543"/>
            <a:ext cx="2160240" cy="307777"/>
          </a:xfrm>
          <a:prstGeom prst="rect">
            <a:avLst/>
          </a:prstGeom>
        </p:spPr>
        <p:txBody>
          <a:bodyPr wrap="square" lIns="0" tIns="0" rIns="0" bIns="0" rtlCol="0" anchor="b" anchorCtr="1">
            <a:spAutoFit/>
          </a:bodyPr>
          <a:lstStyle/>
          <a:p>
            <a:pPr algn="r">
              <a:spcBef>
                <a:spcPct val="20000"/>
              </a:spcBef>
            </a:pPr>
            <a:r>
              <a:rPr lang="de-AT" sz="2000" dirty="0" err="1" smtClean="0">
                <a:solidFill>
                  <a:schemeClr val="tx1">
                    <a:lumMod val="50000"/>
                    <a:lumOff val="50000"/>
                  </a:schemeClr>
                </a:solidFill>
                <a:latin typeface="Roboto" pitchFamily="2" charset="0"/>
                <a:ea typeface="Roboto" pitchFamily="2" charset="0"/>
              </a:rPr>
              <a:t>python</a:t>
            </a:r>
            <a:endParaRPr lang="de-AT" sz="2000" dirty="0" smtClean="0">
              <a:solidFill>
                <a:schemeClr val="tx1">
                  <a:lumMod val="50000"/>
                  <a:lumOff val="50000"/>
                </a:schemeClr>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solidFill>
                  <a:srgbClr val="00B7FF"/>
                </a:solidFill>
              </a:rPr>
              <a:t>Zuhören</a:t>
            </a:r>
            <a:endParaRPr lang="en-US" dirty="0">
              <a:solidFill>
                <a:srgbClr val="00B7FF"/>
              </a:solidFill>
            </a:endParaRPr>
          </a:p>
        </p:txBody>
      </p:sp>
      <p:sp>
        <p:nvSpPr>
          <p:cNvPr id="4" name="Textplatzhalter 3"/>
          <p:cNvSpPr>
            <a:spLocks noGrp="1"/>
          </p:cNvSpPr>
          <p:nvPr>
            <p:ph type="body" sz="quarter" idx="10"/>
          </p:nvPr>
        </p:nvSpPr>
        <p:spPr/>
        <p:txBody>
          <a:bodyPr/>
          <a:lstStyle/>
          <a:p>
            <a:r>
              <a:rPr lang="en-US" dirty="0" err="1" smtClean="0"/>
              <a:t>Richtig</a:t>
            </a:r>
            <a:endParaRPr lang="en-US" dirty="0"/>
          </a:p>
        </p:txBody>
      </p:sp>
      <p:sp>
        <p:nvSpPr>
          <p:cNvPr id="5" name="Textplatzhalter 4"/>
          <p:cNvSpPr>
            <a:spLocks noGrp="1"/>
          </p:cNvSpPr>
          <p:nvPr>
            <p:ph type="body" sz="quarter" idx="11"/>
          </p:nvPr>
        </p:nvSpPr>
        <p:spPr/>
        <p:txBody>
          <a:bodyPr/>
          <a:lstStyle/>
          <a:p>
            <a:r>
              <a:rPr lang="en-US" dirty="0" smtClean="0"/>
              <a:t>und </a:t>
            </a:r>
            <a:r>
              <a:rPr lang="en-US" dirty="0" err="1" smtClean="0"/>
              <a:t>dabei</a:t>
            </a:r>
            <a:r>
              <a:rPr lang="en-US" dirty="0" smtClean="0"/>
              <a:t> </a:t>
            </a:r>
            <a:r>
              <a:rPr lang="en-US" dirty="0" err="1" smtClean="0"/>
              <a:t>lernen</a:t>
            </a:r>
            <a:r>
              <a:rPr lang="en-US" dirty="0" smtClean="0"/>
              <a:t>!</a:t>
            </a:r>
            <a:endParaRPr 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Wir brauchen einen </a:t>
            </a:r>
            <a:r>
              <a:rPr lang="de-DE" dirty="0" err="1" smtClean="0">
                <a:solidFill>
                  <a:srgbClr val="FF00FF"/>
                </a:solidFill>
              </a:rPr>
              <a:t>Automocker</a:t>
            </a:r>
            <a:r>
              <a:rPr lang="de-DE" dirty="0" smtClean="0"/>
              <a:t>.</a:t>
            </a:r>
            <a:endParaRPr 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no.jpg"/>
          <p:cNvPicPr>
            <a:picLocks noChangeAspect="1"/>
          </p:cNvPicPr>
          <p:nvPr/>
        </p:nvPicPr>
        <p:blipFill>
          <a:blip r:embed="rId2" cstate="print"/>
          <a:stretch>
            <a:fillRect/>
          </a:stretch>
        </p:blipFill>
        <p:spPr>
          <a:xfrm>
            <a:off x="1714500" y="995362"/>
            <a:ext cx="5715000" cy="4867275"/>
          </a:xfrm>
          <a:prstGeom prst="rect">
            <a:avLst/>
          </a:prstGeo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Diese klasse ist schwer zu </a:t>
            </a:r>
            <a:r>
              <a:rPr lang="de-DE" dirty="0" smtClean="0">
                <a:solidFill>
                  <a:srgbClr val="00DB00"/>
                </a:solidFill>
              </a:rPr>
              <a:t>testen</a:t>
            </a:r>
            <a:r>
              <a:rPr lang="de-DE" dirty="0" smtClean="0"/>
              <a:t>.</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AT" sz="5600" dirty="0" smtClean="0"/>
              <a:t>Die gravitationsbedingte</a:t>
            </a:r>
            <a:r>
              <a:rPr lang="de-AT" sz="5600" dirty="0" smtClean="0">
                <a:solidFill>
                  <a:schemeClr val="tx1">
                    <a:lumMod val="50000"/>
                    <a:lumOff val="50000"/>
                  </a:schemeClr>
                </a:solidFill>
              </a:rPr>
              <a:t> </a:t>
            </a:r>
            <a:r>
              <a:rPr lang="de-AT" sz="6200" dirty="0" smtClean="0"/>
              <a:t>vertikale </a:t>
            </a:r>
            <a:r>
              <a:rPr lang="de-AT" sz="6200" dirty="0" smtClean="0">
                <a:solidFill>
                  <a:srgbClr val="FF00FF"/>
                </a:solidFill>
              </a:rPr>
              <a:t>Dislokation</a:t>
            </a:r>
            <a:r>
              <a:rPr lang="de-AT" sz="6200" dirty="0" smtClean="0"/>
              <a:t/>
            </a:r>
            <a:br>
              <a:rPr lang="de-AT" sz="6200" dirty="0" smtClean="0"/>
            </a:br>
            <a:r>
              <a:rPr lang="de-AT" sz="4900" dirty="0" smtClean="0"/>
              <a:t>maliformer</a:t>
            </a:r>
            <a:r>
              <a:rPr lang="de-AT" sz="4900" dirty="0" smtClean="0"/>
              <a:t> </a:t>
            </a:r>
            <a:r>
              <a:rPr lang="de-AT" sz="4900" dirty="0" smtClean="0">
                <a:solidFill>
                  <a:srgbClr val="FF00FF"/>
                </a:solidFill>
              </a:rPr>
              <a:t>Agrarprodukte</a:t>
            </a:r>
            <a:r>
              <a:rPr lang="de-AT" dirty="0" smtClean="0"/>
              <a:t/>
            </a:r>
            <a:br>
              <a:rPr lang="de-AT" dirty="0" smtClean="0"/>
            </a:br>
            <a:r>
              <a:rPr lang="de-AT" sz="6200" dirty="0" smtClean="0"/>
              <a:t>aus der Position ihrer</a:t>
            </a:r>
            <a:br>
              <a:rPr lang="de-AT" sz="6200" dirty="0" smtClean="0"/>
            </a:br>
            <a:r>
              <a:rPr lang="de-AT" sz="6400" dirty="0" smtClean="0"/>
              <a:t>Bio-Genese erfolgt in</a:t>
            </a:r>
            <a:r>
              <a:rPr lang="de-AT" dirty="0" smtClean="0"/>
              <a:t/>
            </a:r>
            <a:br>
              <a:rPr lang="de-AT" dirty="0" smtClean="0"/>
            </a:br>
            <a:r>
              <a:rPr lang="de-AT" sz="5700" dirty="0" smtClean="0"/>
              <a:t>der Regel </a:t>
            </a:r>
            <a:r>
              <a:rPr lang="de-AT" sz="5700" dirty="0" smtClean="0">
                <a:solidFill>
                  <a:srgbClr val="FF00FF"/>
                </a:solidFill>
              </a:rPr>
              <a:t>proxitrunkial</a:t>
            </a:r>
            <a:endParaRPr lang="en-US" sz="5700" dirty="0">
              <a:solidFill>
                <a:srgbClr val="FF00FF"/>
              </a:solidFill>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no.jpg"/>
          <p:cNvPicPr>
            <a:picLocks noChangeAspect="1"/>
          </p:cNvPicPr>
          <p:nvPr/>
        </p:nvPicPr>
        <p:blipFill>
          <a:blip r:embed="rId2" cstate="print"/>
          <a:stretch>
            <a:fillRect/>
          </a:stretch>
        </p:blipFill>
        <p:spPr>
          <a:xfrm>
            <a:off x="1714500" y="995362"/>
            <a:ext cx="5715000" cy="4867275"/>
          </a:xfrm>
          <a:prstGeom prst="rect">
            <a:avLst/>
          </a:prstGeo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8800" dirty="0" smtClean="0">
                <a:solidFill>
                  <a:srgbClr val="00B7FF"/>
                </a:solidFill>
              </a:rPr>
              <a:t>Das </a:t>
            </a:r>
            <a:r>
              <a:rPr lang="en-US" sz="8800" dirty="0" err="1" smtClean="0">
                <a:solidFill>
                  <a:srgbClr val="00B7FF"/>
                </a:solidFill>
              </a:rPr>
              <a:t>gleiche</a:t>
            </a:r>
            <a:r>
              <a:rPr lang="en-US" sz="8800" dirty="0" smtClean="0">
                <a:solidFill>
                  <a:srgbClr val="00B7FF"/>
                </a:solidFill>
              </a:rPr>
              <a:t> </a:t>
            </a:r>
            <a:r>
              <a:rPr lang="en-US" sz="8800" dirty="0" err="1" smtClean="0">
                <a:solidFill>
                  <a:srgbClr val="00B7FF"/>
                </a:solidFill>
              </a:rPr>
              <a:t>sagen</a:t>
            </a:r>
            <a:endParaRPr lang="en-US" sz="8800" dirty="0">
              <a:solidFill>
                <a:srgbClr val="00B7FF"/>
              </a:solidFill>
            </a:endParaRPr>
          </a:p>
        </p:txBody>
      </p:sp>
      <p:sp>
        <p:nvSpPr>
          <p:cNvPr id="8" name="Textplatzhalter 7"/>
          <p:cNvSpPr>
            <a:spLocks noGrp="1"/>
          </p:cNvSpPr>
          <p:nvPr>
            <p:ph type="body" sz="quarter" idx="10"/>
          </p:nvPr>
        </p:nvSpPr>
        <p:spPr/>
        <p:txBody>
          <a:bodyPr/>
          <a:lstStyle/>
          <a:p>
            <a:r>
              <a:rPr lang="en-US" dirty="0" smtClean="0"/>
              <a:t>Shared Understanding</a:t>
            </a:r>
            <a:endParaRPr lang="en-US" dirty="0"/>
          </a:p>
        </p:txBody>
      </p:sp>
      <p:sp>
        <p:nvSpPr>
          <p:cNvPr id="5" name="Textplatzhalter 4"/>
          <p:cNvSpPr>
            <a:spLocks noGrp="1"/>
          </p:cNvSpPr>
          <p:nvPr>
            <p:ph type="body" sz="quarter" idx="11"/>
          </p:nvPr>
        </p:nvSpPr>
        <p:spPr/>
        <p:txBody>
          <a:bodyPr/>
          <a:lstStyle/>
          <a:p>
            <a:r>
              <a:rPr lang="de-DE" dirty="0" smtClean="0"/>
              <a:t>vom selben </a:t>
            </a:r>
            <a:r>
              <a:rPr lang="de-DE" dirty="0" err="1" smtClean="0"/>
              <a:t>Elephanten</a:t>
            </a:r>
            <a:r>
              <a:rPr lang="de-DE" dirty="0" smtClean="0"/>
              <a:t> </a:t>
            </a:r>
            <a:endParaRPr lang="en-US"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blindmenandelephant.jpg"/>
          <p:cNvPicPr>
            <a:picLocks noChangeAspect="1"/>
          </p:cNvPicPr>
          <p:nvPr/>
        </p:nvPicPr>
        <p:blipFill>
          <a:blip r:embed="rId2" cstate="print"/>
          <a:stretch>
            <a:fillRect/>
          </a:stretch>
        </p:blipFill>
        <p:spPr>
          <a:xfrm>
            <a:off x="2667000" y="2100262"/>
            <a:ext cx="3810000" cy="2657475"/>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a:t>
            </a:r>
            <a:r>
              <a:rPr lang="en-US" sz="2000" dirty="0" smtClean="0">
                <a:latin typeface="Roboto" pitchFamily="2" charset="0"/>
                <a:ea typeface="Roboto" pitchFamily="2" charset="0"/>
              </a:rPr>
              <a:t>Segregation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extLst>
      <p:ext uri="{BB962C8B-B14F-4D97-AF65-F5344CB8AC3E}">
        <p14:creationId xmlns="" xmlns:p14="http://schemas.microsoft.com/office/powerpoint/2010/main" val="374534631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8000" dirty="0" smtClean="0"/>
              <a:t>IM PARADIGMA BLEIBEN</a:t>
            </a:r>
            <a:endParaRPr lang="en-US" sz="8000" dirty="0"/>
          </a:p>
        </p:txBody>
      </p:sp>
      <p:sp>
        <p:nvSpPr>
          <p:cNvPr id="4" name="Textplatzhalter 3"/>
          <p:cNvSpPr>
            <a:spLocks noGrp="1"/>
          </p:cNvSpPr>
          <p:nvPr>
            <p:ph type="body" sz="quarter" idx="10"/>
          </p:nvPr>
        </p:nvSpPr>
        <p:spPr/>
        <p:txBody>
          <a:bodyPr/>
          <a:lstStyle/>
          <a:p>
            <a:r>
              <a:rPr lang="en-US" dirty="0" err="1" smtClean="0"/>
              <a:t>Unabhängig</a:t>
            </a:r>
            <a:r>
              <a:rPr lang="en-US" dirty="0" smtClean="0"/>
              <a:t> von der </a:t>
            </a:r>
            <a:r>
              <a:rPr lang="en-US" dirty="0" err="1" smtClean="0"/>
              <a:t>Sprache</a:t>
            </a:r>
            <a:endParaRPr lang="en-US" dirty="0"/>
          </a:p>
        </p:txBody>
      </p:sp>
      <p:sp>
        <p:nvSpPr>
          <p:cNvPr id="5" name="Textplatzhalter 4"/>
          <p:cNvSpPr>
            <a:spLocks noGrp="1"/>
          </p:cNvSpPr>
          <p:nvPr>
            <p:ph type="body" sz="quarter" idx="11"/>
          </p:nvPr>
        </p:nvSpPr>
        <p:spPr/>
        <p:txBody>
          <a:bodyPr/>
          <a:lstStyle/>
          <a:p>
            <a:r>
              <a:rPr lang="en-US" dirty="0" smtClean="0"/>
              <a:t>Und </a:t>
            </a:r>
            <a:r>
              <a:rPr lang="en-US" dirty="0" err="1" smtClean="0"/>
              <a:t>es</a:t>
            </a:r>
            <a:r>
              <a:rPr lang="en-US" dirty="0" smtClean="0"/>
              <a:t> </a:t>
            </a:r>
            <a:r>
              <a:rPr lang="en-US" dirty="0" err="1" smtClean="0"/>
              <a:t>verstehen</a:t>
            </a:r>
            <a:endParaRPr lang="en-US"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Objekte</a:t>
            </a:r>
            <a:br>
              <a:rPr lang="de-DE" dirty="0" smtClean="0"/>
            </a:br>
            <a:r>
              <a:rPr lang="de-DE" dirty="0"/>
              <a:t/>
            </a:r>
            <a:br>
              <a:rPr lang="de-DE" dirty="0"/>
            </a:br>
            <a:r>
              <a:rPr lang="de-DE" dirty="0" smtClean="0">
                <a:solidFill>
                  <a:srgbClr val="00DB00"/>
                </a:solidFill>
              </a:rPr>
              <a:t>Funktionen</a:t>
            </a:r>
            <a:endParaRPr lang="de-DE" dirty="0">
              <a:solidFill>
                <a:srgbClr val="00DB00"/>
              </a:solidFill>
            </a:endParaRPr>
          </a:p>
        </p:txBody>
      </p:sp>
    </p:spTree>
    <p:extLst>
      <p:ext uri="{BB962C8B-B14F-4D97-AF65-F5344CB8AC3E}">
        <p14:creationId xmlns="" xmlns:p14="http://schemas.microsoft.com/office/powerpoint/2010/main" val="122969586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t>Sprachen</a:t>
            </a:r>
            <a:endParaRPr lang="en-US" dirty="0"/>
          </a:p>
        </p:txBody>
      </p:sp>
      <p:sp>
        <p:nvSpPr>
          <p:cNvPr id="4" name="Textplatzhalter 3"/>
          <p:cNvSpPr>
            <a:spLocks noGrp="1"/>
          </p:cNvSpPr>
          <p:nvPr>
            <p:ph type="body" sz="quarter" idx="10"/>
          </p:nvPr>
        </p:nvSpPr>
        <p:spPr/>
        <p:txBody>
          <a:bodyPr/>
          <a:lstStyle/>
          <a:p>
            <a:r>
              <a:rPr lang="de-DE" dirty="0" smtClean="0"/>
              <a:t>Polyglott</a:t>
            </a:r>
            <a:endParaRPr lang="en-US" dirty="0"/>
          </a:p>
        </p:txBody>
      </p:sp>
      <p:sp>
        <p:nvSpPr>
          <p:cNvPr id="5" name="Textplatzhalter 4"/>
          <p:cNvSpPr>
            <a:spLocks noGrp="1"/>
          </p:cNvSpPr>
          <p:nvPr>
            <p:ph type="body" sz="quarter" idx="11"/>
          </p:nvPr>
        </p:nvSpPr>
        <p:spPr/>
        <p:txBody>
          <a:bodyPr/>
          <a:lstStyle/>
          <a:p>
            <a:r>
              <a:rPr lang="en-US" sz="2400" dirty="0" smtClean="0"/>
              <a:t>C#, F#, Prolog, Io, Haskell, </a:t>
            </a:r>
            <a:r>
              <a:rPr lang="en-US" sz="2400" dirty="0" err="1" smtClean="0"/>
              <a:t>Brainfuck</a:t>
            </a:r>
            <a:r>
              <a:rPr lang="en-US" sz="2400" dirty="0" smtClean="0"/>
              <a:t>, Python, Ruby, </a:t>
            </a:r>
            <a:r>
              <a:rPr lang="en-US" sz="2400" dirty="0" err="1" smtClean="0"/>
              <a:t>Javascript</a:t>
            </a:r>
            <a:r>
              <a:rPr lang="en-US" sz="2400" dirty="0" smtClean="0"/>
              <a:t>, Lisp, Smalltalk, C++, C, Java, Groovy, </a:t>
            </a:r>
            <a:r>
              <a:rPr lang="en-US" sz="2400" dirty="0" err="1" smtClean="0"/>
              <a:t>Scala</a:t>
            </a:r>
            <a:r>
              <a:rPr lang="en-US" sz="2400" dirty="0" smtClean="0"/>
              <a:t>, </a:t>
            </a:r>
            <a:r>
              <a:rPr lang="en-US" sz="2400" dirty="0" err="1" smtClean="0"/>
              <a:t>Clojure</a:t>
            </a:r>
            <a:r>
              <a:rPr lang="en-US" sz="2400" dirty="0" smtClean="0"/>
              <a:t>, Perl, R</a:t>
            </a:r>
          </a:p>
          <a:p>
            <a:endParaRPr lang="en-US" sz="2400"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sz="7300" dirty="0" err="1" smtClean="0"/>
              <a:t>Vielleicht</a:t>
            </a:r>
            <a:r>
              <a:rPr lang="en-US" sz="7300" dirty="0" smtClean="0"/>
              <a:t> ist </a:t>
            </a:r>
            <a:r>
              <a:rPr lang="en-US" sz="7300" dirty="0" err="1" smtClean="0"/>
              <a:t>deine</a:t>
            </a:r>
            <a:r>
              <a:rPr lang="en-US" sz="7300" dirty="0" smtClean="0"/>
              <a:t/>
            </a:r>
            <a:br>
              <a:rPr lang="en-US" sz="7300" dirty="0" smtClean="0"/>
            </a:br>
            <a:r>
              <a:rPr lang="en-US" sz="6400" dirty="0" err="1" smtClean="0"/>
              <a:t>ProgrammierSprache</a:t>
            </a:r>
            <a:r>
              <a:rPr lang="en-US" sz="6700" dirty="0" smtClean="0"/>
              <a:t/>
            </a:r>
            <a:br>
              <a:rPr lang="en-US" sz="6700" dirty="0" smtClean="0"/>
            </a:br>
            <a:r>
              <a:rPr lang="en-US" sz="8000" dirty="0" err="1" smtClean="0"/>
              <a:t>ungeeignet</a:t>
            </a:r>
            <a:r>
              <a:rPr lang="en-US" sz="8000" dirty="0" smtClean="0"/>
              <a:t>, um </a:t>
            </a:r>
            <a:r>
              <a:rPr lang="en-US" sz="8000" dirty="0" err="1" smtClean="0"/>
              <a:t>es</a:t>
            </a:r>
            <a:r>
              <a:rPr lang="en-US" sz="7300" dirty="0" smtClean="0"/>
              <a:t/>
            </a:r>
            <a:br>
              <a:rPr lang="en-US" sz="7300" dirty="0" smtClean="0"/>
            </a:br>
            <a:r>
              <a:rPr lang="en-US" sz="8900" dirty="0" err="1" smtClean="0">
                <a:solidFill>
                  <a:srgbClr val="FF00FF"/>
                </a:solidFill>
              </a:rPr>
              <a:t>genau</a:t>
            </a:r>
            <a:r>
              <a:rPr lang="en-US" sz="8900" dirty="0" smtClean="0">
                <a:solidFill>
                  <a:srgbClr val="FF00FF"/>
                </a:solidFill>
              </a:rPr>
              <a:t> so </a:t>
            </a:r>
            <a:r>
              <a:rPr lang="en-US" sz="8900" dirty="0" err="1" smtClean="0"/>
              <a:t>zu</a:t>
            </a:r>
            <a:r>
              <a:rPr lang="en-US" sz="8900" dirty="0" smtClean="0"/>
              <a:t> </a:t>
            </a:r>
            <a:r>
              <a:rPr lang="en-US" sz="8900" dirty="0" err="1" smtClean="0"/>
              <a:t>tun</a:t>
            </a:r>
            <a:endParaRPr lang="en-US"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2800" dirty="0">
                <a:latin typeface="Roboto" pitchFamily="2" charset="0"/>
                <a:ea typeface="Roboto" pitchFamily="2" charset="0"/>
              </a:rPr>
              <a:t>https://github.com/</a:t>
            </a:r>
            <a:r>
              <a:rPr lang="de-DE" sz="2800" dirty="0">
                <a:solidFill>
                  <a:srgbClr val="00DB00"/>
                </a:solidFill>
                <a:latin typeface="Roboto" pitchFamily="2" charset="0"/>
                <a:ea typeface="Roboto" pitchFamily="2" charset="0"/>
              </a:rPr>
              <a:t>cessor</a:t>
            </a:r>
            <a:r>
              <a:rPr lang="de-DE" sz="2800" dirty="0">
                <a:latin typeface="Roboto" pitchFamily="2" charset="0"/>
                <a:ea typeface="Roboto" pitchFamily="2" charset="0"/>
              </a:rPr>
              <a:t>/</a:t>
            </a:r>
            <a:r>
              <a:rPr lang="de-DE" sz="2800" dirty="0">
                <a:solidFill>
                  <a:srgbClr val="FF00FF"/>
                </a:solidFill>
                <a:latin typeface="Roboto" pitchFamily="2" charset="0"/>
                <a:ea typeface="Roboto" pitchFamily="2" charset="0"/>
              </a:rPr>
              <a:t>refuctoring</a:t>
            </a:r>
          </a:p>
        </p:txBody>
      </p:sp>
    </p:spTree>
    <p:extLst>
      <p:ext uri="{BB962C8B-B14F-4D97-AF65-F5344CB8AC3E}">
        <p14:creationId xmlns="" xmlns:p14="http://schemas.microsoft.com/office/powerpoint/2010/main" val="229921206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smtClean="0">
                <a:latin typeface="Consolas" pitchFamily="49" charset="0"/>
                <a:ea typeface="Roboto" pitchFamily="2" charset="0"/>
                <a:cs typeface="Consolas" pitchFamily="49" charset="0"/>
              </a:rPr>
              <a:t>private</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static</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TimeSpan</a:t>
            </a:r>
            <a:r>
              <a:rPr lang="en-US" sz="2000" b="1" dirty="0" smtClean="0">
                <a:solidFill>
                  <a:schemeClr val="bg1"/>
                </a:solidFill>
                <a:latin typeface="Consolas" pitchFamily="49" charset="0"/>
                <a:ea typeface="Roboto" pitchFamily="2" charset="0"/>
                <a:cs typeface="Consolas" pitchFamily="49" charset="0"/>
              </a:rPr>
              <a:t> Transform(</a:t>
            </a:r>
            <a:r>
              <a:rPr lang="en-US" sz="2000" b="1" dirty="0" smtClean="0">
                <a:latin typeface="Consolas" pitchFamily="49" charset="0"/>
                <a:ea typeface="Roboto" pitchFamily="2" charset="0"/>
                <a:cs typeface="Consolas" pitchFamily="49" charset="0"/>
              </a:rPr>
              <a:t>this</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IEnumerable</a:t>
            </a:r>
            <a:r>
              <a:rPr lang="en-US" sz="2000" b="1" dirty="0" smtClean="0">
                <a:solidFill>
                  <a:schemeClr val="bg1"/>
                </a:solidFill>
                <a:latin typeface="Consolas" pitchFamily="49" charset="0"/>
                <a:ea typeface="Roboto" pitchFamily="2" charset="0"/>
                <a:cs typeface="Consolas" pitchFamily="49" charset="0"/>
              </a:rPr>
              <a:t>&lt;</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&gt; digits)</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result = 0;</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var</a:t>
            </a:r>
            <a:r>
              <a:rPr lang="en-US" sz="2000" b="1" dirty="0" smtClean="0">
                <a:solidFill>
                  <a:schemeClr val="bg1"/>
                </a:solidFill>
                <a:latin typeface="Consolas" pitchFamily="49" charset="0"/>
                <a:ea typeface="Roboto" pitchFamily="2" charset="0"/>
                <a:cs typeface="Consolas" pitchFamily="49" charset="0"/>
              </a:rPr>
              <a:t> r = </a:t>
            </a:r>
            <a:r>
              <a:rPr lang="en-US" sz="2000" b="1" dirty="0" err="1" smtClean="0">
                <a:solidFill>
                  <a:schemeClr val="bg1"/>
                </a:solidFill>
                <a:latin typeface="Consolas" pitchFamily="49" charset="0"/>
                <a:ea typeface="Roboto" pitchFamily="2" charset="0"/>
                <a:cs typeface="Consolas" pitchFamily="49" charset="0"/>
              </a:rPr>
              <a:t>digits.ToList</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for</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j = </a:t>
            </a:r>
            <a:r>
              <a:rPr lang="en-US" sz="2000" b="1" dirty="0" smtClean="0">
                <a:solidFill>
                  <a:srgbClr val="00DB00"/>
                </a:solidFill>
                <a:latin typeface="Consolas" pitchFamily="49" charset="0"/>
                <a:ea typeface="Roboto" pitchFamily="2" charset="0"/>
                <a:cs typeface="Consolas" pitchFamily="49" charset="0"/>
              </a:rPr>
              <a:t>0</a:t>
            </a:r>
            <a:r>
              <a:rPr lang="en-US" sz="2000" b="1" dirty="0" smtClean="0">
                <a:solidFill>
                  <a:schemeClr val="bg1"/>
                </a:solidFill>
                <a:latin typeface="Consolas" pitchFamily="49" charset="0"/>
                <a:ea typeface="Roboto" pitchFamily="2" charset="0"/>
                <a:cs typeface="Consolas" pitchFamily="49" charset="0"/>
              </a:rPr>
              <a:t>; j &lt; </a:t>
            </a:r>
            <a:r>
              <a:rPr lang="en-US" sz="2000" b="1" dirty="0" err="1" smtClean="0">
                <a:solidFill>
                  <a:schemeClr val="bg1"/>
                </a:solidFill>
                <a:latin typeface="Consolas" pitchFamily="49" charset="0"/>
                <a:ea typeface="Roboto" pitchFamily="2" charset="0"/>
                <a:cs typeface="Consolas" pitchFamily="49" charset="0"/>
              </a:rPr>
              <a:t>r.Count</a:t>
            </a:r>
            <a:r>
              <a:rPr lang="en-US" sz="2000" b="1" dirty="0" smtClean="0">
                <a:solidFill>
                  <a:schemeClr val="bg1"/>
                </a:solidFill>
                <a:latin typeface="Consolas" pitchFamily="49" charset="0"/>
                <a:ea typeface="Roboto" pitchFamily="2" charset="0"/>
                <a:cs typeface="Consolas" pitchFamily="49" charset="0"/>
              </a:rPr>
              <a:t>; j++)</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i =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a:t>
            </a:r>
            <a:r>
              <a:rPr lang="en-US" sz="2000" b="1" dirty="0" err="1" smtClean="0">
                <a:solidFill>
                  <a:srgbClr val="FF00FF"/>
                </a:solidFill>
                <a:latin typeface="Consolas" pitchFamily="49" charset="0"/>
                <a:ea typeface="Roboto" pitchFamily="2" charset="0"/>
                <a:cs typeface="Consolas" pitchFamily="49" charset="0"/>
              </a:rPr>
              <a:t>Math</a:t>
            </a:r>
            <a:r>
              <a:rPr lang="en-US" sz="2000" b="1" dirty="0" err="1" smtClean="0">
                <a:solidFill>
                  <a:schemeClr val="bg1"/>
                </a:solidFill>
                <a:latin typeface="Consolas" pitchFamily="49" charset="0"/>
                <a:ea typeface="Roboto" pitchFamily="2" charset="0"/>
                <a:cs typeface="Consolas" pitchFamily="49" charset="0"/>
              </a:rPr>
              <a:t>.Pow</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DB00"/>
                </a:solidFill>
                <a:latin typeface="Consolas" pitchFamily="49" charset="0"/>
                <a:ea typeface="Roboto" pitchFamily="2" charset="0"/>
                <a:cs typeface="Consolas" pitchFamily="49" charset="0"/>
              </a:rPr>
              <a:t>60</a:t>
            </a:r>
            <a:r>
              <a:rPr lang="en-US" sz="2000" b="1" dirty="0" smtClean="0">
                <a:solidFill>
                  <a:schemeClr val="bg1"/>
                </a:solidFill>
                <a:latin typeface="Consolas" pitchFamily="49" charset="0"/>
                <a:ea typeface="Roboto" pitchFamily="2" charset="0"/>
                <a:cs typeface="Consolas" pitchFamily="49" charset="0"/>
              </a:rPr>
              <a:t>, j / </a:t>
            </a:r>
            <a:r>
              <a:rPr lang="en-US" sz="2000" b="1" dirty="0" smtClean="0">
                <a:solidFill>
                  <a:srgbClr val="00DB00"/>
                </a:solidFill>
                <a:latin typeface="Consolas" pitchFamily="49" charset="0"/>
                <a:ea typeface="Roboto" pitchFamily="2" charset="0"/>
                <a:cs typeface="Consolas" pitchFamily="49" charset="0"/>
              </a:rPr>
              <a:t>2</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rTimesI</a:t>
            </a:r>
            <a:r>
              <a:rPr lang="en-US" sz="2000" b="1" dirty="0" smtClean="0">
                <a:solidFill>
                  <a:schemeClr val="bg1"/>
                </a:solidFill>
                <a:latin typeface="Consolas" pitchFamily="49" charset="0"/>
                <a:ea typeface="Roboto" pitchFamily="2" charset="0"/>
                <a:cs typeface="Consolas" pitchFamily="49" charset="0"/>
              </a:rPr>
              <a:t> = r[</a:t>
            </a:r>
            <a:r>
              <a:rPr lang="en-US" sz="2000" b="1" dirty="0" err="1" smtClean="0">
                <a:solidFill>
                  <a:schemeClr val="bg1"/>
                </a:solidFill>
                <a:latin typeface="Consolas" pitchFamily="49" charset="0"/>
                <a:ea typeface="Roboto" pitchFamily="2" charset="0"/>
                <a:cs typeface="Consolas" pitchFamily="49" charset="0"/>
              </a:rPr>
              <a:t>r.Count</a:t>
            </a:r>
            <a:r>
              <a:rPr lang="en-US" sz="2000" b="1" dirty="0" smtClean="0">
                <a:solidFill>
                  <a:schemeClr val="bg1"/>
                </a:solidFill>
                <a:latin typeface="Consolas" pitchFamily="49" charset="0"/>
                <a:ea typeface="Roboto" pitchFamily="2" charset="0"/>
                <a:cs typeface="Consolas" pitchFamily="49" charset="0"/>
              </a:rPr>
              <a:t> - j - </a:t>
            </a:r>
            <a:r>
              <a:rPr lang="en-US" sz="2000" b="1" dirty="0" smtClean="0">
                <a:solidFill>
                  <a:srgbClr val="00DB00"/>
                </a:solidFill>
                <a:latin typeface="Consolas" pitchFamily="49" charset="0"/>
                <a:ea typeface="Roboto" pitchFamily="2" charset="0"/>
                <a:cs typeface="Consolas" pitchFamily="49" charset="0"/>
              </a:rPr>
              <a:t>1</a:t>
            </a:r>
            <a:r>
              <a:rPr lang="en-US" sz="2000" b="1" dirty="0" smtClean="0">
                <a:solidFill>
                  <a:schemeClr val="bg1"/>
                </a:solidFill>
                <a:latin typeface="Consolas" pitchFamily="49" charset="0"/>
                <a:ea typeface="Roboto" pitchFamily="2" charset="0"/>
                <a:cs typeface="Consolas" pitchFamily="49" charset="0"/>
              </a:rPr>
              <a:t>] * i;</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result += (j </a:t>
            </a:r>
            <a:r>
              <a:rPr lang="en-US" sz="2000" b="1" dirty="0" smtClean="0">
                <a:solidFill>
                  <a:srgbClr val="FF00FF"/>
                </a:solidFill>
                <a:latin typeface="Consolas" pitchFamily="49" charset="0"/>
                <a:ea typeface="Roboto" pitchFamily="2" charset="0"/>
                <a:cs typeface="Consolas" pitchFamily="49" charset="0"/>
              </a:rPr>
              <a:t>%</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00DB00"/>
                </a:solidFill>
                <a:latin typeface="Consolas" pitchFamily="49" charset="0"/>
                <a:ea typeface="Roboto" pitchFamily="2" charset="0"/>
                <a:cs typeface="Consolas" pitchFamily="49" charset="0"/>
              </a:rPr>
              <a:t>2</a:t>
            </a:r>
            <a:r>
              <a:rPr lang="en-US" sz="2000" b="1" dirty="0" smtClean="0">
                <a:solidFill>
                  <a:schemeClr val="bg1"/>
                </a:solidFill>
                <a:latin typeface="Consolas" pitchFamily="49" charset="0"/>
                <a:ea typeface="Roboto" pitchFamily="2" charset="0"/>
                <a:cs typeface="Consolas" pitchFamily="49" charset="0"/>
              </a:rPr>
              <a:t> == </a:t>
            </a:r>
            <a:r>
              <a:rPr lang="en-US" sz="2000" b="1" dirty="0" smtClean="0">
                <a:solidFill>
                  <a:srgbClr val="00DB00"/>
                </a:solidFill>
                <a:latin typeface="Consolas" pitchFamily="49" charset="0"/>
                <a:ea typeface="Roboto" pitchFamily="2" charset="0"/>
                <a:cs typeface="Consolas" pitchFamily="49" charset="0"/>
              </a:rPr>
              <a:t>1</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 </a:t>
            </a:r>
            <a:r>
              <a:rPr lang="en-US" sz="2000" b="1" dirty="0" err="1" smtClean="0">
                <a:solidFill>
                  <a:schemeClr val="bg1"/>
                </a:solidFill>
                <a:latin typeface="Consolas" pitchFamily="49" charset="0"/>
                <a:ea typeface="Roboto" pitchFamily="2" charset="0"/>
                <a:cs typeface="Consolas" pitchFamily="49" charset="0"/>
              </a:rPr>
              <a:t>rTimesI</a:t>
            </a:r>
            <a:r>
              <a:rPr lang="en-US" sz="2000" b="1" dirty="0" smtClean="0">
                <a:solidFill>
                  <a:schemeClr val="bg1"/>
                </a:solidFill>
                <a:latin typeface="Consolas" pitchFamily="49" charset="0"/>
                <a:ea typeface="Roboto" pitchFamily="2" charset="0"/>
                <a:cs typeface="Consolas" pitchFamily="49" charset="0"/>
              </a:rPr>
              <a:t> * </a:t>
            </a:r>
            <a:r>
              <a:rPr lang="en-US" sz="2000" b="1" dirty="0" smtClean="0">
                <a:solidFill>
                  <a:srgbClr val="00DB00"/>
                </a:solidFill>
                <a:latin typeface="Consolas" pitchFamily="49" charset="0"/>
                <a:ea typeface="Roboto" pitchFamily="2" charset="0"/>
                <a:cs typeface="Consolas" pitchFamily="49" charset="0"/>
              </a:rPr>
              <a:t>10</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 </a:t>
            </a:r>
            <a:r>
              <a:rPr lang="en-US" sz="2000" b="1" dirty="0" err="1" smtClean="0">
                <a:solidFill>
                  <a:schemeClr val="bg1"/>
                </a:solidFill>
                <a:latin typeface="Consolas" pitchFamily="49" charset="0"/>
                <a:ea typeface="Roboto" pitchFamily="2" charset="0"/>
                <a:cs typeface="Consolas" pitchFamily="49" charset="0"/>
              </a:rPr>
              <a:t>rTimesI</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return </a:t>
            </a:r>
            <a:r>
              <a:rPr lang="en-US" sz="2000" b="1" dirty="0" err="1" smtClean="0">
                <a:latin typeface="Consolas" pitchFamily="49" charset="0"/>
                <a:ea typeface="Roboto" pitchFamily="2" charset="0"/>
                <a:cs typeface="Consolas" pitchFamily="49" charset="0"/>
              </a:rPr>
              <a:t>TimeSpan</a:t>
            </a:r>
            <a:r>
              <a:rPr lang="en-US" sz="2000" b="1" dirty="0" err="1" smtClean="0">
                <a:solidFill>
                  <a:schemeClr val="bg1"/>
                </a:solidFill>
                <a:latin typeface="Consolas" pitchFamily="49" charset="0"/>
                <a:ea typeface="Roboto" pitchFamily="2" charset="0"/>
                <a:cs typeface="Consolas" pitchFamily="49" charset="0"/>
              </a:rPr>
              <a:t>.FromSeconds</a:t>
            </a:r>
            <a:r>
              <a:rPr lang="en-US" sz="2000" b="1" dirty="0" smtClean="0">
                <a:solidFill>
                  <a:schemeClr val="bg1"/>
                </a:solidFill>
                <a:latin typeface="Consolas" pitchFamily="49" charset="0"/>
                <a:ea typeface="Roboto" pitchFamily="2" charset="0"/>
                <a:cs typeface="Consolas" pitchFamily="49" charset="0"/>
              </a:rPr>
              <a:t>(result);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endParaRPr lang="en-US" sz="20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AT" sz="5600" dirty="0" smtClean="0"/>
              <a:t>Der APFEL </a:t>
            </a:r>
            <a:r>
              <a:rPr lang="de-AT" sz="6000" dirty="0" smtClean="0">
                <a:solidFill>
                  <a:srgbClr val="00DB00"/>
                </a:solidFill>
              </a:rPr>
              <a:t>F</a:t>
            </a:r>
            <a:r>
              <a:rPr lang="de-DE" sz="6000" dirty="0" smtClean="0">
                <a:solidFill>
                  <a:srgbClr val="00DB00"/>
                </a:solidFill>
              </a:rPr>
              <a:t>ällt</a:t>
            </a:r>
            <a:r>
              <a:rPr lang="de-DE" sz="6000" dirty="0" smtClean="0">
                <a:solidFill>
                  <a:srgbClr val="00DB00"/>
                </a:solidFill>
              </a:rPr>
              <a:t> </a:t>
            </a:r>
            <a:r>
              <a:rPr lang="de-DE" sz="6000" dirty="0" smtClean="0"/>
              <a:t>nicht </a:t>
            </a:r>
            <a:r>
              <a:rPr lang="de-AT" sz="5600" dirty="0" smtClean="0">
                <a:solidFill>
                  <a:schemeClr val="bg1">
                    <a:lumMod val="75000"/>
                  </a:schemeClr>
                </a:solidFill>
              </a:rPr>
              <a:t/>
            </a:r>
            <a:br>
              <a:rPr lang="de-AT" sz="5600" dirty="0" smtClean="0">
                <a:solidFill>
                  <a:schemeClr val="bg1">
                    <a:lumMod val="75000"/>
                  </a:schemeClr>
                </a:solidFill>
              </a:rPr>
            </a:br>
            <a:r>
              <a:rPr lang="de-AT" sz="5600" dirty="0" smtClean="0">
                <a:solidFill>
                  <a:schemeClr val="bg1">
                    <a:lumMod val="75000"/>
                  </a:schemeClr>
                </a:solidFill>
              </a:rPr>
              <a:t>Die gravitationsbedingte </a:t>
            </a:r>
            <a:r>
              <a:rPr lang="de-AT" sz="6200" dirty="0" smtClean="0">
                <a:solidFill>
                  <a:schemeClr val="bg1">
                    <a:lumMod val="75000"/>
                  </a:schemeClr>
                </a:solidFill>
              </a:rPr>
              <a:t>vertikale Dislokation</a:t>
            </a:r>
            <a:br>
              <a:rPr lang="de-AT" sz="6200" dirty="0" smtClean="0">
                <a:solidFill>
                  <a:schemeClr val="bg1">
                    <a:lumMod val="75000"/>
                  </a:schemeClr>
                </a:solidFill>
              </a:rPr>
            </a:br>
            <a:r>
              <a:rPr lang="de-AT" sz="4900" dirty="0" smtClean="0">
                <a:solidFill>
                  <a:schemeClr val="bg1">
                    <a:lumMod val="75000"/>
                  </a:schemeClr>
                </a:solidFill>
              </a:rPr>
              <a:t>maliformer</a:t>
            </a:r>
            <a:r>
              <a:rPr lang="de-AT" sz="4900" dirty="0" smtClean="0">
                <a:solidFill>
                  <a:schemeClr val="bg1">
                    <a:lumMod val="75000"/>
                  </a:schemeClr>
                </a:solidFill>
              </a:rPr>
              <a:t> Agrarprodukte</a:t>
            </a:r>
            <a:r>
              <a:rPr lang="de-AT" dirty="0" smtClean="0">
                <a:solidFill>
                  <a:schemeClr val="bg1">
                    <a:lumMod val="75000"/>
                  </a:schemeClr>
                </a:solidFill>
              </a:rPr>
              <a:t/>
            </a:r>
            <a:br>
              <a:rPr lang="de-AT" dirty="0" smtClean="0">
                <a:solidFill>
                  <a:schemeClr val="bg1">
                    <a:lumMod val="75000"/>
                  </a:schemeClr>
                </a:solidFill>
              </a:rPr>
            </a:br>
            <a:r>
              <a:rPr lang="de-AT" sz="6200" dirty="0" smtClean="0">
                <a:solidFill>
                  <a:schemeClr val="bg1">
                    <a:lumMod val="75000"/>
                  </a:schemeClr>
                </a:solidFill>
              </a:rPr>
              <a:t>aus der Position ihrer</a:t>
            </a:r>
            <a:br>
              <a:rPr lang="de-AT" sz="6200" dirty="0" smtClean="0">
                <a:solidFill>
                  <a:schemeClr val="bg1">
                    <a:lumMod val="75000"/>
                  </a:schemeClr>
                </a:solidFill>
              </a:rPr>
            </a:br>
            <a:r>
              <a:rPr lang="de-AT" sz="6400" dirty="0" smtClean="0">
                <a:solidFill>
                  <a:schemeClr val="bg1">
                    <a:lumMod val="75000"/>
                  </a:schemeClr>
                </a:solidFill>
              </a:rPr>
              <a:t>Bio-Genese erfolgt in</a:t>
            </a:r>
            <a:r>
              <a:rPr lang="de-AT" dirty="0" smtClean="0">
                <a:solidFill>
                  <a:schemeClr val="bg1">
                    <a:lumMod val="75000"/>
                  </a:schemeClr>
                </a:solidFill>
              </a:rPr>
              <a:t/>
            </a:r>
            <a:br>
              <a:rPr lang="de-AT" dirty="0" smtClean="0">
                <a:solidFill>
                  <a:schemeClr val="bg1">
                    <a:lumMod val="75000"/>
                  </a:schemeClr>
                </a:solidFill>
              </a:rPr>
            </a:br>
            <a:r>
              <a:rPr lang="de-AT" sz="5700" dirty="0" smtClean="0">
                <a:solidFill>
                  <a:schemeClr val="bg1">
                    <a:lumMod val="75000"/>
                  </a:schemeClr>
                </a:solidFill>
              </a:rPr>
              <a:t>der Regel </a:t>
            </a:r>
            <a:r>
              <a:rPr lang="de-AT" sz="5700" dirty="0" smtClean="0">
                <a:solidFill>
                  <a:schemeClr val="bg1">
                    <a:lumMod val="75000"/>
                  </a:schemeClr>
                </a:solidFill>
              </a:rPr>
              <a:t>proxitrunkial</a:t>
            </a:r>
            <a:r>
              <a:rPr lang="de-AT" sz="5700" dirty="0" smtClean="0">
                <a:solidFill>
                  <a:schemeClr val="bg1">
                    <a:lumMod val="75000"/>
                  </a:schemeClr>
                </a:solidFill>
              </a:rPr>
              <a:t/>
            </a:r>
            <a:br>
              <a:rPr lang="de-AT" sz="5700" dirty="0" smtClean="0">
                <a:solidFill>
                  <a:schemeClr val="bg1">
                    <a:lumMod val="75000"/>
                  </a:schemeClr>
                </a:solidFill>
              </a:rPr>
            </a:br>
            <a:r>
              <a:rPr lang="de-DE" sz="5700" dirty="0" smtClean="0"/>
              <a:t>weit vom </a:t>
            </a:r>
            <a:r>
              <a:rPr lang="de-DE" sz="5700" dirty="0" smtClean="0">
                <a:solidFill>
                  <a:srgbClr val="FF00FF"/>
                </a:solidFill>
              </a:rPr>
              <a:t>stamm</a:t>
            </a:r>
            <a:endParaRPr lang="en-US" sz="5700" dirty="0">
              <a:solidFill>
                <a:srgbClr val="FF00FF"/>
              </a:solidFill>
            </a:endParaRPr>
          </a:p>
        </p:txBody>
      </p:sp>
      <p:pic>
        <p:nvPicPr>
          <p:cNvPr id="4" name="Picture 2" descr="C:\Users\Johannes Hofmeister\Desktop\logo.jpg"/>
          <p:cNvPicPr>
            <a:picLocks noChangeAspect="1" noChangeArrowheads="1"/>
          </p:cNvPicPr>
          <p:nvPr/>
        </p:nvPicPr>
        <p:blipFill>
          <a:blip r:embed="rId2" cstate="print"/>
          <a:srcRect/>
          <a:stretch>
            <a:fillRect/>
          </a:stretch>
        </p:blipFill>
        <p:spPr bwMode="auto">
          <a:xfrm>
            <a:off x="467544" y="7461448"/>
            <a:ext cx="975966" cy="97596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smtClean="0">
                <a:latin typeface="Consolas" pitchFamily="49" charset="0"/>
                <a:ea typeface="Roboto" pitchFamily="2" charset="0"/>
                <a:cs typeface="Consolas" pitchFamily="49" charset="0"/>
              </a:rPr>
              <a:t>private static </a:t>
            </a:r>
            <a:r>
              <a:rPr lang="en-US" sz="2000" b="1" dirty="0" err="1" smtClean="0">
                <a:latin typeface="Consolas" pitchFamily="49" charset="0"/>
                <a:ea typeface="Roboto" pitchFamily="2" charset="0"/>
                <a:cs typeface="Consolas" pitchFamily="49" charset="0"/>
              </a:rPr>
              <a:t>TimeSpan</a:t>
            </a:r>
            <a:r>
              <a:rPr lang="en-US" sz="2000" b="1" dirty="0" smtClean="0">
                <a:latin typeface="Consolas" pitchFamily="49" charset="0"/>
                <a:ea typeface="Roboto" pitchFamily="2" charset="0"/>
                <a:cs typeface="Consolas" pitchFamily="49" charset="0"/>
              </a:rPr>
              <a:t> </a:t>
            </a:r>
            <a:r>
              <a:rPr lang="en-US" sz="2000" b="1" dirty="0" smtClean="0">
                <a:solidFill>
                  <a:schemeClr val="bg1"/>
                </a:solidFill>
                <a:latin typeface="Consolas" pitchFamily="49" charset="0"/>
                <a:ea typeface="Roboto" pitchFamily="2" charset="0"/>
                <a:cs typeface="Consolas" pitchFamily="49" charset="0"/>
              </a:rPr>
              <a:t>Transform(</a:t>
            </a:r>
            <a:r>
              <a:rPr lang="en-US" sz="2000" b="1" dirty="0" smtClean="0">
                <a:latin typeface="Consolas" pitchFamily="49" charset="0"/>
                <a:ea typeface="Roboto" pitchFamily="2" charset="0"/>
                <a:cs typeface="Consolas" pitchFamily="49" charset="0"/>
              </a:rPr>
              <a:t>this</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IEnumerable</a:t>
            </a:r>
            <a:r>
              <a:rPr lang="en-US" sz="2000" b="1" dirty="0" smtClean="0">
                <a:solidFill>
                  <a:schemeClr val="bg1"/>
                </a:solidFill>
                <a:latin typeface="Consolas" pitchFamily="49" charset="0"/>
                <a:ea typeface="Roboto" pitchFamily="2" charset="0"/>
                <a:cs typeface="Consolas" pitchFamily="49" charset="0"/>
              </a:rPr>
              <a:t>&lt;</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&gt; digits)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var</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lumMod val="75000"/>
                  </a:schemeClr>
                </a:solidFill>
                <a:latin typeface="Consolas" pitchFamily="49" charset="0"/>
                <a:ea typeface="Roboto" pitchFamily="2" charset="0"/>
                <a:cs typeface="Consolas" pitchFamily="49" charset="0"/>
              </a:rPr>
              <a:t>secondsPerUnit</a:t>
            </a:r>
            <a:r>
              <a:rPr lang="en-US" sz="2000" b="1" dirty="0" smtClean="0">
                <a:solidFill>
                  <a:schemeClr val="bg1">
                    <a:lumMod val="75000"/>
                  </a:schemeClr>
                </a:solidFill>
                <a:latin typeface="Consolas" pitchFamily="49" charset="0"/>
                <a:ea typeface="Roboto" pitchFamily="2" charset="0"/>
                <a:cs typeface="Consolas" pitchFamily="49" charset="0"/>
              </a:rPr>
              <a:t> = </a:t>
            </a:r>
            <a:r>
              <a:rPr lang="en-US" sz="2000" b="1" dirty="0" smtClean="0">
                <a:latin typeface="Consolas" pitchFamily="49" charset="0"/>
                <a:ea typeface="Roboto" pitchFamily="2" charset="0"/>
                <a:cs typeface="Consolas" pitchFamily="49" charset="0"/>
              </a:rPr>
              <a:t>new</a:t>
            </a:r>
            <a:r>
              <a:rPr lang="en-US" sz="2000" b="1" dirty="0" smtClean="0">
                <a:solidFill>
                  <a:schemeClr val="bg1">
                    <a:lumMod val="75000"/>
                  </a:schemeClr>
                </a:solidFill>
                <a:latin typeface="Consolas" pitchFamily="49" charset="0"/>
                <a:ea typeface="Roboto" pitchFamily="2" charset="0"/>
                <a:cs typeface="Consolas" pitchFamily="49" charset="0"/>
              </a:rPr>
              <a:t> [] { </a:t>
            </a:r>
            <a:r>
              <a:rPr lang="en-US" sz="2000" b="1" dirty="0" smtClean="0">
                <a:solidFill>
                  <a:srgbClr val="00FF00"/>
                </a:solidFill>
                <a:latin typeface="Consolas" pitchFamily="49" charset="0"/>
                <a:ea typeface="Roboto" pitchFamily="2" charset="0"/>
                <a:cs typeface="Consolas" pitchFamily="49" charset="0"/>
              </a:rPr>
              <a:t>1</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10</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60</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600</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3600</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36000</a:t>
            </a: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return</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chemeClr val="bg1">
                    <a:lumMod val="75000"/>
                  </a:schemeClr>
                </a:solidFill>
                <a:latin typeface="Consolas" pitchFamily="49" charset="0"/>
                <a:ea typeface="Roboto" pitchFamily="2" charset="0"/>
                <a:cs typeface="Consolas" pitchFamily="49" charset="0"/>
              </a:rPr>
              <a:t>digits</a:t>
            </a:r>
            <a:br>
              <a:rPr lang="en-US" sz="2000" b="1" dirty="0" smtClean="0">
                <a:solidFill>
                  <a:schemeClr val="bg1">
                    <a:lumMod val="75000"/>
                  </a:schemeClr>
                </a:solidFill>
                <a:latin typeface="Consolas" pitchFamily="49" charset="0"/>
                <a:ea typeface="Roboto" pitchFamily="2" charset="0"/>
                <a:cs typeface="Consolas" pitchFamily="49" charset="0"/>
              </a:rPr>
            </a:br>
            <a:r>
              <a:rPr lang="en-US" sz="2000" b="1" dirty="0" smtClean="0">
                <a:solidFill>
                  <a:schemeClr val="bg1">
                    <a:lumMod val="75000"/>
                  </a:schemeClr>
                </a:solidFill>
                <a:latin typeface="Consolas" pitchFamily="49" charset="0"/>
                <a:ea typeface="Roboto" pitchFamily="2" charset="0"/>
                <a:cs typeface="Consolas" pitchFamily="49" charset="0"/>
              </a:rPr>
              <a:t>	  .Reverse()</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3200" b="1" dirty="0" smtClean="0">
                <a:solidFill>
                  <a:srgbClr val="FF00FF"/>
                </a:solidFill>
                <a:latin typeface="Consolas" pitchFamily="49" charset="0"/>
                <a:ea typeface="Roboto" pitchFamily="2" charset="0"/>
                <a:cs typeface="Consolas" pitchFamily="49" charset="0"/>
              </a:rPr>
              <a:t>Zip</a:t>
            </a:r>
            <a:r>
              <a:rPr lang="en-US" sz="2000" b="1" dirty="0" smtClean="0">
                <a:solidFill>
                  <a:schemeClr val="bg1">
                    <a:lumMod val="75000"/>
                  </a:schemeClr>
                </a:solidFill>
                <a:latin typeface="Consolas" pitchFamily="49" charset="0"/>
                <a:ea typeface="Roboto" pitchFamily="2" charset="0"/>
                <a:cs typeface="Consolas" pitchFamily="49" charset="0"/>
              </a:rPr>
              <a:t>(</a:t>
            </a:r>
            <a:r>
              <a:rPr lang="en-US" sz="2000" b="1" dirty="0" err="1" smtClean="0">
                <a:solidFill>
                  <a:schemeClr val="bg1">
                    <a:lumMod val="75000"/>
                  </a:schemeClr>
                </a:solidFill>
                <a:latin typeface="Consolas" pitchFamily="49" charset="0"/>
                <a:ea typeface="Roboto" pitchFamily="2" charset="0"/>
                <a:cs typeface="Consolas" pitchFamily="49" charset="0"/>
              </a:rPr>
              <a:t>secondsPerUnit</a:t>
            </a:r>
            <a:r>
              <a:rPr lang="en-US" sz="2000" b="1" dirty="0" smtClean="0">
                <a:solidFill>
                  <a:schemeClr val="bg1">
                    <a:lumMod val="75000"/>
                  </a:schemeClr>
                </a:solidFill>
                <a:latin typeface="Consolas" pitchFamily="49" charset="0"/>
                <a:ea typeface="Roboto" pitchFamily="2" charset="0"/>
                <a:cs typeface="Consolas" pitchFamily="49" charset="0"/>
              </a:rPr>
              <a:t>, (digit, unit) =&gt; digit * unit)</a:t>
            </a:r>
            <a:br>
              <a:rPr lang="en-US" sz="2000" b="1" dirty="0" smtClean="0">
                <a:solidFill>
                  <a:schemeClr val="bg1">
                    <a:lumMod val="75000"/>
                  </a:schemeClr>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chemeClr val="bg1">
                    <a:lumMod val="75000"/>
                  </a:schemeClr>
                </a:solidFill>
                <a:latin typeface="Consolas" pitchFamily="49" charset="0"/>
                <a:ea typeface="Roboto" pitchFamily="2" charset="0"/>
                <a:cs typeface="Consolas" pitchFamily="49" charset="0"/>
              </a:rPr>
              <a:t>.Sum()</a:t>
            </a:r>
            <a:br>
              <a:rPr lang="en-US" sz="2000" b="1" dirty="0" smtClean="0">
                <a:solidFill>
                  <a:schemeClr val="bg1">
                    <a:lumMod val="75000"/>
                  </a:schemeClr>
                </a:solidFill>
                <a:latin typeface="Consolas" pitchFamily="49" charset="0"/>
                <a:ea typeface="Roboto" pitchFamily="2" charset="0"/>
                <a:cs typeface="Consolas" pitchFamily="49" charset="0"/>
              </a:rPr>
            </a:br>
            <a:r>
              <a:rPr lang="en-US" sz="2000" b="1" dirty="0" smtClean="0">
                <a:solidFill>
                  <a:schemeClr val="bg1">
                    <a:lumMod val="75000"/>
                  </a:schemeClr>
                </a:solidFill>
                <a:latin typeface="Consolas" pitchFamily="49" charset="0"/>
                <a:ea typeface="Roboto" pitchFamily="2" charset="0"/>
                <a:cs typeface="Consolas" pitchFamily="49" charset="0"/>
              </a:rPr>
              <a:t>	  .Seconds(); </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endParaRPr lang="en-US" sz="20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t>Natürliche</a:t>
            </a:r>
            <a:endParaRPr lang="en-US" dirty="0"/>
          </a:p>
        </p:txBody>
      </p:sp>
      <p:sp>
        <p:nvSpPr>
          <p:cNvPr id="4" name="Textplatzhalter 3"/>
          <p:cNvSpPr>
            <a:spLocks noGrp="1"/>
          </p:cNvSpPr>
          <p:nvPr>
            <p:ph type="body" sz="quarter" idx="10"/>
          </p:nvPr>
        </p:nvSpPr>
        <p:spPr/>
        <p:txBody>
          <a:bodyPr/>
          <a:lstStyle/>
          <a:p>
            <a:r>
              <a:rPr lang="en-US" dirty="0" err="1" smtClean="0"/>
              <a:t>Gesprochene</a:t>
            </a:r>
            <a:r>
              <a:rPr lang="en-US" dirty="0" smtClean="0"/>
              <a:t>, </a:t>
            </a:r>
            <a:endParaRPr lang="en-US" dirty="0"/>
          </a:p>
        </p:txBody>
      </p:sp>
      <p:sp>
        <p:nvSpPr>
          <p:cNvPr id="5" name="Textplatzhalter 4"/>
          <p:cNvSpPr>
            <a:spLocks noGrp="1"/>
          </p:cNvSpPr>
          <p:nvPr>
            <p:ph type="body" sz="quarter" idx="11"/>
          </p:nvPr>
        </p:nvSpPr>
        <p:spPr/>
        <p:txBody>
          <a:bodyPr/>
          <a:lstStyle/>
          <a:p>
            <a:r>
              <a:rPr lang="en-US" dirty="0" err="1" smtClean="0"/>
              <a:t>Sprache</a:t>
            </a:r>
            <a:endParaRPr lang="en-US" dirty="0"/>
          </a:p>
        </p:txBody>
      </p:sp>
    </p:spTree>
    <p:extLst>
      <p:ext uri="{BB962C8B-B14F-4D97-AF65-F5344CB8AC3E}">
        <p14:creationId xmlns="" xmlns:p14="http://schemas.microsoft.com/office/powerpoint/2010/main" val="138808951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rmAutofit/>
          </a:bodyPr>
          <a:lstStyle/>
          <a:p>
            <a:r>
              <a:rPr lang="en-US" sz="2400" dirty="0" err="1">
                <a:latin typeface="Roboto" pitchFamily="2" charset="0"/>
                <a:ea typeface="Roboto" pitchFamily="2" charset="0"/>
              </a:rPr>
              <a:t>v</a:t>
            </a:r>
            <a:r>
              <a:rPr lang="en-US" sz="2400" dirty="0" err="1" smtClean="0">
                <a:latin typeface="Roboto" pitchFamily="2" charset="0"/>
                <a:ea typeface="Roboto" pitchFamily="2" charset="0"/>
              </a:rPr>
              <a:t>ar</a:t>
            </a:r>
            <a:r>
              <a:rPr lang="en-US" sz="2400" dirty="0" smtClean="0">
                <a:latin typeface="Roboto" pitchFamily="2" charset="0"/>
                <a:ea typeface="Roboto" pitchFamily="2" charset="0"/>
              </a:rPr>
              <a:t> </a:t>
            </a:r>
            <a:r>
              <a:rPr lang="en-US" sz="2400" dirty="0" smtClean="0">
                <a:solidFill>
                  <a:schemeClr val="tx1">
                    <a:lumMod val="75000"/>
                    <a:lumOff val="25000"/>
                  </a:schemeClr>
                </a:solidFill>
                <a:latin typeface="Roboto" pitchFamily="2" charset="0"/>
                <a:ea typeface="Roboto" pitchFamily="2" charset="0"/>
              </a:rPr>
              <a:t>date = </a:t>
            </a:r>
            <a:r>
              <a:rPr lang="en-US" sz="2400" dirty="0">
                <a:latin typeface="Roboto" pitchFamily="2" charset="0"/>
                <a:ea typeface="Roboto" pitchFamily="2" charset="0"/>
              </a:rPr>
              <a:t>new </a:t>
            </a:r>
            <a:r>
              <a:rPr lang="en-US" sz="2400" dirty="0" err="1" smtClean="0">
                <a:solidFill>
                  <a:schemeClr val="tx1">
                    <a:lumMod val="75000"/>
                    <a:lumOff val="25000"/>
                  </a:schemeClr>
                </a:solidFill>
                <a:latin typeface="Roboto" pitchFamily="2" charset="0"/>
                <a:ea typeface="Roboto" pitchFamily="2" charset="0"/>
              </a:rPr>
              <a:t>DateTime</a:t>
            </a:r>
            <a:r>
              <a:rPr lang="en-US" sz="2400" dirty="0" smtClean="0">
                <a:solidFill>
                  <a:schemeClr val="tx1">
                    <a:lumMod val="75000"/>
                    <a:lumOff val="25000"/>
                  </a:schemeClr>
                </a:solidFill>
                <a:latin typeface="Roboto" pitchFamily="2" charset="0"/>
                <a:ea typeface="Roboto" pitchFamily="2" charset="0"/>
              </a:rPr>
              <a:t> (2012, 4, 14, </a:t>
            </a:r>
            <a:r>
              <a:rPr lang="en-US" sz="2400" dirty="0">
                <a:solidFill>
                  <a:schemeClr val="tx1">
                    <a:lumMod val="75000"/>
                    <a:lumOff val="25000"/>
                  </a:schemeClr>
                </a:solidFill>
                <a:latin typeface="Roboto" pitchFamily="2" charset="0"/>
                <a:ea typeface="Roboto" pitchFamily="2" charset="0"/>
              </a:rPr>
              <a:t>16, 32, 18, 500);</a:t>
            </a:r>
          </a:p>
        </p:txBody>
      </p:sp>
    </p:spTree>
    <p:extLst>
      <p:ext uri="{BB962C8B-B14F-4D97-AF65-F5344CB8AC3E}">
        <p14:creationId xmlns="" xmlns:p14="http://schemas.microsoft.com/office/powerpoint/2010/main" val="198074648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AT" sz="2800" dirty="0" err="1" smtClean="0">
                <a:latin typeface="Roboto" pitchFamily="2" charset="0"/>
                <a:ea typeface="Roboto" pitchFamily="2" charset="0"/>
              </a:rPr>
              <a:t>var</a:t>
            </a:r>
            <a:r>
              <a:rPr lang="de-AT" sz="2800" dirty="0" smtClean="0">
                <a:solidFill>
                  <a:schemeClr val="tx1">
                    <a:lumMod val="75000"/>
                    <a:lumOff val="25000"/>
                  </a:schemeClr>
                </a:solidFill>
                <a:latin typeface="Roboto" pitchFamily="2" charset="0"/>
                <a:ea typeface="Roboto" pitchFamily="2" charset="0"/>
              </a:rPr>
              <a:t> </a:t>
            </a:r>
            <a:r>
              <a:rPr lang="de-AT" sz="2800" dirty="0" err="1" smtClean="0">
                <a:solidFill>
                  <a:schemeClr val="tx1">
                    <a:lumMod val="75000"/>
                    <a:lumOff val="25000"/>
                  </a:schemeClr>
                </a:solidFill>
                <a:latin typeface="Roboto" pitchFamily="2" charset="0"/>
                <a:ea typeface="Roboto" pitchFamily="2" charset="0"/>
              </a:rPr>
              <a:t>start</a:t>
            </a:r>
            <a:r>
              <a:rPr lang="de-AT" sz="2800" dirty="0" smtClean="0">
                <a:solidFill>
                  <a:schemeClr val="tx1">
                    <a:lumMod val="75000"/>
                    <a:lumOff val="25000"/>
                  </a:schemeClr>
                </a:solidFill>
                <a:latin typeface="Roboto" pitchFamily="2" charset="0"/>
                <a:ea typeface="Roboto" pitchFamily="2" charset="0"/>
              </a:rPr>
              <a:t> = </a:t>
            </a:r>
            <a:r>
              <a:rPr lang="de-AT" sz="2800" dirty="0" smtClean="0">
                <a:latin typeface="Roboto" pitchFamily="2" charset="0"/>
                <a:ea typeface="Roboto" pitchFamily="2" charset="0"/>
              </a:rPr>
              <a:t>14</a:t>
            </a:r>
            <a:r>
              <a:rPr lang="de-AT" sz="2800" dirty="0" smtClean="0">
                <a:solidFill>
                  <a:schemeClr val="tx1">
                    <a:lumMod val="75000"/>
                    <a:lumOff val="25000"/>
                  </a:schemeClr>
                </a:solidFill>
                <a:latin typeface="Roboto" pitchFamily="2" charset="0"/>
                <a:ea typeface="Roboto" pitchFamily="2" charset="0"/>
              </a:rPr>
              <a:t>.April(</a:t>
            </a:r>
            <a:r>
              <a:rPr lang="de-AT" sz="2800" dirty="0" smtClean="0">
                <a:latin typeface="Roboto" pitchFamily="2" charset="0"/>
                <a:ea typeface="Roboto" pitchFamily="2" charset="0"/>
              </a:rPr>
              <a:t>2012</a:t>
            </a:r>
            <a:r>
              <a:rPr lang="de-AT" sz="2800" dirty="0" smtClean="0">
                <a:solidFill>
                  <a:schemeClr val="tx1">
                    <a:lumMod val="75000"/>
                    <a:lumOff val="25000"/>
                  </a:schemeClr>
                </a:solidFill>
                <a:latin typeface="Roboto" pitchFamily="2" charset="0"/>
                <a:ea typeface="Roboto" pitchFamily="2" charset="0"/>
              </a:rPr>
              <a:t>).At(</a:t>
            </a:r>
            <a:r>
              <a:rPr lang="de-AT" sz="2800" dirty="0" smtClean="0">
                <a:latin typeface="Roboto" pitchFamily="2" charset="0"/>
                <a:ea typeface="Roboto" pitchFamily="2" charset="0"/>
              </a:rPr>
              <a:t>8</a:t>
            </a:r>
            <a:r>
              <a:rPr lang="de-AT" sz="2800" dirty="0" smtClean="0">
                <a:solidFill>
                  <a:schemeClr val="tx1">
                    <a:lumMod val="75000"/>
                    <a:lumOff val="25000"/>
                  </a:schemeClr>
                </a:solidFill>
                <a:latin typeface="Roboto" pitchFamily="2" charset="0"/>
                <a:ea typeface="Roboto" pitchFamily="2" charset="0"/>
              </a:rPr>
              <a:t>.PM());</a:t>
            </a:r>
            <a:br>
              <a:rPr lang="de-AT" sz="2800" dirty="0" smtClean="0">
                <a:solidFill>
                  <a:schemeClr val="tx1">
                    <a:lumMod val="75000"/>
                    <a:lumOff val="25000"/>
                  </a:schemeClr>
                </a:solidFill>
                <a:latin typeface="Roboto" pitchFamily="2" charset="0"/>
                <a:ea typeface="Roboto" pitchFamily="2" charset="0"/>
              </a:rPr>
            </a:br>
            <a:r>
              <a:rPr lang="de-AT" sz="2800" dirty="0" smtClean="0">
                <a:solidFill>
                  <a:schemeClr val="tx1">
                    <a:lumMod val="75000"/>
                    <a:lumOff val="25000"/>
                  </a:schemeClr>
                </a:solidFill>
                <a:latin typeface="Roboto" pitchFamily="2" charset="0"/>
                <a:ea typeface="Roboto" pitchFamily="2" charset="0"/>
              </a:rPr>
              <a:t/>
            </a:r>
            <a:br>
              <a:rPr lang="de-AT" sz="2800" dirty="0" smtClean="0">
                <a:solidFill>
                  <a:schemeClr val="tx1">
                    <a:lumMod val="75000"/>
                    <a:lumOff val="25000"/>
                  </a:schemeClr>
                </a:solidFill>
                <a:latin typeface="Roboto" pitchFamily="2" charset="0"/>
                <a:ea typeface="Roboto" pitchFamily="2" charset="0"/>
              </a:rPr>
            </a:br>
            <a:r>
              <a:rPr lang="de-AT" sz="2800" dirty="0" err="1" smtClean="0">
                <a:latin typeface="Roboto" pitchFamily="2" charset="0"/>
                <a:ea typeface="Roboto" pitchFamily="2" charset="0"/>
              </a:rPr>
              <a:t>var</a:t>
            </a:r>
            <a:r>
              <a:rPr lang="de-AT" sz="2800" dirty="0" smtClean="0">
                <a:solidFill>
                  <a:schemeClr val="tx1">
                    <a:lumMod val="75000"/>
                    <a:lumOff val="25000"/>
                  </a:schemeClr>
                </a:solidFill>
                <a:latin typeface="Roboto" pitchFamily="2" charset="0"/>
                <a:ea typeface="Roboto" pitchFamily="2" charset="0"/>
              </a:rPr>
              <a:t> end = </a:t>
            </a:r>
            <a:r>
              <a:rPr lang="de-AT" sz="2800" dirty="0" smtClean="0">
                <a:latin typeface="Roboto" pitchFamily="2" charset="0"/>
                <a:ea typeface="Roboto" pitchFamily="2" charset="0"/>
              </a:rPr>
              <a:t>8</a:t>
            </a:r>
            <a:r>
              <a:rPr lang="de-AT" sz="2800" dirty="0" smtClean="0">
                <a:solidFill>
                  <a:schemeClr val="tx1">
                    <a:lumMod val="75000"/>
                    <a:lumOff val="25000"/>
                  </a:schemeClr>
                </a:solidFill>
                <a:latin typeface="Roboto" pitchFamily="2" charset="0"/>
                <a:ea typeface="Roboto" pitchFamily="2" charset="0"/>
              </a:rPr>
              <a:t>.Hours().</a:t>
            </a:r>
            <a:r>
              <a:rPr lang="de-AT" sz="2800" dirty="0" err="1" smtClean="0">
                <a:solidFill>
                  <a:schemeClr val="tx1">
                    <a:lumMod val="75000"/>
                    <a:lumOff val="25000"/>
                  </a:schemeClr>
                </a:solidFill>
                <a:latin typeface="Roboto" pitchFamily="2" charset="0"/>
                <a:ea typeface="Roboto" pitchFamily="2" charset="0"/>
              </a:rPr>
              <a:t>Later</a:t>
            </a:r>
            <a:r>
              <a:rPr lang="de-AT" sz="2800" dirty="0" smtClean="0">
                <a:solidFill>
                  <a:schemeClr val="tx1">
                    <a:lumMod val="75000"/>
                    <a:lumOff val="25000"/>
                  </a:schemeClr>
                </a:solidFill>
                <a:latin typeface="Roboto" pitchFamily="2" charset="0"/>
                <a:ea typeface="Roboto" pitchFamily="2" charset="0"/>
              </a:rPr>
              <a:t>(</a:t>
            </a:r>
            <a:r>
              <a:rPr lang="de-AT" sz="2800" dirty="0" err="1" smtClean="0">
                <a:solidFill>
                  <a:schemeClr val="tx1">
                    <a:lumMod val="75000"/>
                    <a:lumOff val="25000"/>
                  </a:schemeClr>
                </a:solidFill>
                <a:latin typeface="Roboto" pitchFamily="2" charset="0"/>
                <a:ea typeface="Roboto" pitchFamily="2" charset="0"/>
              </a:rPr>
              <a:t>start</a:t>
            </a:r>
            <a:r>
              <a:rPr lang="de-AT" sz="2800" dirty="0" smtClean="0">
                <a:solidFill>
                  <a:schemeClr val="tx1">
                    <a:lumMod val="75000"/>
                    <a:lumOff val="25000"/>
                  </a:schemeClr>
                </a:solidFill>
                <a:latin typeface="Roboto" pitchFamily="2" charset="0"/>
                <a:ea typeface="Roboto" pitchFamily="2" charset="0"/>
              </a:rPr>
              <a:t>); </a:t>
            </a:r>
            <a:br>
              <a:rPr lang="de-AT" sz="2800" dirty="0" smtClean="0">
                <a:solidFill>
                  <a:schemeClr val="tx1">
                    <a:lumMod val="75000"/>
                    <a:lumOff val="25000"/>
                  </a:schemeClr>
                </a:solidFill>
                <a:latin typeface="Roboto" pitchFamily="2" charset="0"/>
                <a:ea typeface="Roboto" pitchFamily="2" charset="0"/>
              </a:rPr>
            </a:br>
            <a:r>
              <a:rPr lang="de-AT" sz="2800" dirty="0" smtClean="0">
                <a:solidFill>
                  <a:schemeClr val="tx1">
                    <a:lumMod val="75000"/>
                    <a:lumOff val="25000"/>
                  </a:schemeClr>
                </a:solidFill>
                <a:latin typeface="Roboto" pitchFamily="2" charset="0"/>
                <a:ea typeface="Roboto" pitchFamily="2" charset="0"/>
              </a:rPr>
              <a:t/>
            </a:r>
            <a:br>
              <a:rPr lang="de-AT" sz="2800" dirty="0" smtClean="0">
                <a:solidFill>
                  <a:schemeClr val="tx1">
                    <a:lumMod val="75000"/>
                    <a:lumOff val="25000"/>
                  </a:schemeClr>
                </a:solidFill>
                <a:latin typeface="Roboto" pitchFamily="2" charset="0"/>
                <a:ea typeface="Roboto" pitchFamily="2" charset="0"/>
              </a:rPr>
            </a:br>
            <a:endParaRPr lang="en-US" sz="2800" dirty="0">
              <a:solidFill>
                <a:schemeClr val="tx1">
                  <a:lumMod val="75000"/>
                  <a:lumOff val="25000"/>
                </a:schemeClr>
              </a:solidFill>
              <a:latin typeface="Roboto" pitchFamily="2" charset="0"/>
              <a:ea typeface="Roboto" pitchFamily="2" charset="0"/>
            </a:endParaRPr>
          </a:p>
        </p:txBody>
      </p:sp>
    </p:spTree>
    <p:extLst>
      <p:ext uri="{BB962C8B-B14F-4D97-AF65-F5344CB8AC3E}">
        <p14:creationId xmlns="" xmlns:p14="http://schemas.microsoft.com/office/powerpoint/2010/main" val="368801973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9600" dirty="0" smtClean="0"/>
              <a:t>Sprachfertigkeit</a:t>
            </a:r>
            <a:endParaRPr lang="en-US" sz="9600" dirty="0"/>
          </a:p>
        </p:txBody>
      </p:sp>
      <p:sp>
        <p:nvSpPr>
          <p:cNvPr id="4" name="Textplatzhalter 3"/>
          <p:cNvSpPr>
            <a:spLocks noGrp="1"/>
          </p:cNvSpPr>
          <p:nvPr>
            <p:ph type="body" sz="quarter" idx="10"/>
          </p:nvPr>
        </p:nvSpPr>
        <p:spPr/>
        <p:txBody>
          <a:bodyPr/>
          <a:lstStyle/>
          <a:p>
            <a:r>
              <a:rPr lang="de-DE" dirty="0" smtClean="0"/>
              <a:t>Eloquenz</a:t>
            </a:r>
            <a:endParaRPr lang="en-US" dirty="0"/>
          </a:p>
        </p:txBody>
      </p:sp>
      <p:sp>
        <p:nvSpPr>
          <p:cNvPr id="5" name="Textplatzhalter 4"/>
          <p:cNvSpPr>
            <a:spLocks noGrp="1"/>
          </p:cNvSpPr>
          <p:nvPr>
            <p:ph type="body" sz="quarter" idx="11"/>
          </p:nvPr>
        </p:nvSpPr>
        <p:spPr/>
        <p:txBody>
          <a:bodyPr/>
          <a:lstStyle/>
          <a:p>
            <a:r>
              <a:rPr lang="de-DE" dirty="0" smtClean="0"/>
              <a:t>Eine Sprache richtig sprechen</a:t>
            </a:r>
            <a:endParaRPr lang="en-US"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Wenn du mir </a:t>
            </a:r>
            <a:r>
              <a:rPr lang="de-DE" dirty="0" smtClean="0">
                <a:solidFill>
                  <a:srgbClr val="FF00FF"/>
                </a:solidFill>
              </a:rPr>
              <a:t>erklären</a:t>
            </a:r>
            <a:r>
              <a:rPr lang="de-DE" dirty="0" smtClean="0"/>
              <a:t> kannst, was da passiert, wieso </a:t>
            </a:r>
            <a:r>
              <a:rPr lang="de-DE" dirty="0" smtClean="0">
                <a:solidFill>
                  <a:srgbClr val="FF00FF"/>
                </a:solidFill>
              </a:rPr>
              <a:t>steht</a:t>
            </a:r>
            <a:r>
              <a:rPr lang="de-DE" dirty="0" smtClean="0"/>
              <a:t> das da dann nicht? </a:t>
            </a:r>
            <a:endParaRPr lang="en-US"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de-DE" sz="2000" b="1" dirty="0">
                <a:solidFill>
                  <a:srgbClr val="CFCFCF"/>
                </a:solidFill>
                <a:latin typeface="Consolas"/>
              </a:rPr>
              <a:t>[</a:t>
            </a:r>
            <a:r>
              <a:rPr lang="de-DE" sz="2000" b="1" dirty="0">
                <a:latin typeface="Consolas"/>
              </a:rPr>
              <a:t>Test</a:t>
            </a:r>
            <a:r>
              <a:rPr lang="de-DE" sz="2000" b="1" dirty="0">
                <a:solidFill>
                  <a:srgbClr val="CFCFCF"/>
                </a:solidFill>
                <a:latin typeface="Consolas"/>
              </a:rPr>
              <a:t>]</a:t>
            </a:r>
            <a:br>
              <a:rPr lang="de-DE" sz="2000" b="1" dirty="0">
                <a:solidFill>
                  <a:srgbClr val="CFCFCF"/>
                </a:solidFill>
                <a:latin typeface="Consolas"/>
              </a:rPr>
            </a:br>
            <a:r>
              <a:rPr lang="de-DE" sz="2000" b="1" dirty="0" err="1">
                <a:latin typeface="Consolas"/>
              </a:rPr>
              <a:t>public</a:t>
            </a:r>
            <a:r>
              <a:rPr lang="de-DE" sz="2000" b="1" dirty="0">
                <a:latin typeface="Consolas"/>
              </a:rPr>
              <a:t> </a:t>
            </a:r>
            <a:r>
              <a:rPr lang="de-DE" sz="2000" b="1" dirty="0" err="1">
                <a:latin typeface="Consolas"/>
              </a:rPr>
              <a:t>void</a:t>
            </a:r>
            <a:r>
              <a:rPr lang="de-DE" sz="2000" b="1" dirty="0">
                <a:latin typeface="Consolas"/>
              </a:rPr>
              <a:t> </a:t>
            </a:r>
            <a:r>
              <a:rPr lang="de-DE" sz="2000" b="1" dirty="0" err="1">
                <a:solidFill>
                  <a:srgbClr val="CFCFCF"/>
                </a:solidFill>
                <a:latin typeface="Consolas"/>
              </a:rPr>
              <a:t>ShouldConvertAnEvenNumberOfDigitsToATimespan</a:t>
            </a:r>
            <a:r>
              <a:rPr lang="de-DE" sz="2000" b="1" dirty="0">
                <a:solidFill>
                  <a:srgbClr val="CFCFCF"/>
                </a:solidFill>
                <a:latin typeface="Consolas"/>
              </a:rPr>
              <a:t>()</a:t>
            </a:r>
            <a:br>
              <a:rPr lang="de-DE" sz="2000" b="1" dirty="0">
                <a:solidFill>
                  <a:srgbClr val="CFCFCF"/>
                </a:solidFill>
                <a:latin typeface="Consolas"/>
              </a:rPr>
            </a:br>
            <a:r>
              <a:rPr lang="de-DE" sz="2000" b="1" dirty="0">
                <a:solidFill>
                  <a:srgbClr val="CFCFCF"/>
                </a:solidFill>
                <a:latin typeface="Consolas"/>
              </a:rPr>
              <a:t>{</a:t>
            </a:r>
            <a:br>
              <a:rPr lang="de-DE" sz="2000" b="1" dirty="0">
                <a:solidFill>
                  <a:srgbClr val="CFCFCF"/>
                </a:solidFill>
                <a:latin typeface="Consolas"/>
              </a:rPr>
            </a:br>
            <a:r>
              <a:rPr lang="de-DE" sz="2000" b="1" dirty="0">
                <a:solidFill>
                  <a:srgbClr val="CFCFCF"/>
                </a:solidFill>
                <a:latin typeface="Consolas"/>
              </a:rPr>
              <a:t>    </a:t>
            </a:r>
            <a:r>
              <a:rPr lang="de-DE" sz="2000" b="1" dirty="0">
                <a:solidFill>
                  <a:srgbClr val="828282"/>
                </a:solidFill>
                <a:latin typeface="Consolas"/>
              </a:rPr>
              <a:t>// </a:t>
            </a:r>
            <a:r>
              <a:rPr lang="de-DE" sz="2000" b="1" dirty="0" err="1">
                <a:solidFill>
                  <a:srgbClr val="828282"/>
                </a:solidFill>
                <a:latin typeface="Consolas"/>
              </a:rPr>
              <a:t>Arrange</a:t>
            </a: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    </a:t>
            </a:r>
            <a:r>
              <a:rPr lang="de-DE" sz="2000" b="1" dirty="0" err="1">
                <a:solidFill>
                  <a:srgbClr val="2FCEFE"/>
                </a:solidFill>
                <a:latin typeface="Consolas"/>
              </a:rPr>
              <a:t>var</a:t>
            </a:r>
            <a:r>
              <a:rPr lang="de-DE" sz="2000" b="1" dirty="0">
                <a:solidFill>
                  <a:srgbClr val="CFCFCF"/>
                </a:solidFill>
                <a:latin typeface="Consolas"/>
              </a:rPr>
              <a:t> </a:t>
            </a:r>
            <a:r>
              <a:rPr lang="de-DE" sz="2000" b="1" dirty="0" err="1">
                <a:solidFill>
                  <a:srgbClr val="CFCFCF"/>
                </a:solidFill>
                <a:latin typeface="Consolas"/>
              </a:rPr>
              <a:t>bytes</a:t>
            </a:r>
            <a:r>
              <a:rPr lang="de-DE" sz="2000" b="1" dirty="0">
                <a:solidFill>
                  <a:srgbClr val="CFCFCF"/>
                </a:solidFill>
                <a:latin typeface="Consolas"/>
              </a:rPr>
              <a:t> =    </a:t>
            </a:r>
            <a:r>
              <a:rPr lang="de-DE" sz="2000" b="1" dirty="0" err="1">
                <a:solidFill>
                  <a:srgbClr val="2FCEFE"/>
                </a:solidFill>
                <a:latin typeface="Consolas"/>
              </a:rPr>
              <a:t>new</a:t>
            </a:r>
            <a:r>
              <a:rPr lang="de-DE" sz="2000" b="1" dirty="0">
                <a:solidFill>
                  <a:srgbClr val="CFCFCF"/>
                </a:solidFill>
                <a:latin typeface="Consolas"/>
              </a:rPr>
              <a:t> </a:t>
            </a:r>
            <a:r>
              <a:rPr lang="de-DE" sz="2000" b="1" dirty="0" err="1">
                <a:solidFill>
                  <a:srgbClr val="2FCEFE"/>
                </a:solidFill>
                <a:latin typeface="Consolas"/>
              </a:rPr>
              <a:t>byte</a:t>
            </a:r>
            <a:r>
              <a:rPr lang="de-DE" sz="2000" b="1" dirty="0">
                <a:solidFill>
                  <a:srgbClr val="CFCFCF"/>
                </a:solidFill>
                <a:latin typeface="Consolas"/>
              </a:rPr>
              <a:t>[] { </a:t>
            </a:r>
            <a:r>
              <a:rPr lang="de-DE" sz="2000" b="1" dirty="0">
                <a:solidFill>
                  <a:srgbClr val="60FE2F"/>
                </a:solidFill>
                <a:latin typeface="Consolas"/>
              </a:rPr>
              <a:t>0</a:t>
            </a:r>
            <a:r>
              <a:rPr lang="de-DE" sz="2000" b="1" dirty="0">
                <a:solidFill>
                  <a:srgbClr val="CFCFCF"/>
                </a:solidFill>
                <a:latin typeface="Consolas"/>
              </a:rPr>
              <a:t>, </a:t>
            </a:r>
            <a:r>
              <a:rPr lang="de-DE" sz="2000" b="1" dirty="0">
                <a:solidFill>
                  <a:srgbClr val="60FE2F"/>
                </a:solidFill>
                <a:latin typeface="Consolas"/>
              </a:rPr>
              <a:t>0</a:t>
            </a:r>
            <a:r>
              <a:rPr lang="de-DE" sz="2000" b="1" dirty="0">
                <a:solidFill>
                  <a:srgbClr val="CFCFCF"/>
                </a:solidFill>
                <a:latin typeface="Consolas"/>
              </a:rPr>
              <a:t>, </a:t>
            </a:r>
            <a:r>
              <a:rPr lang="de-DE" sz="2000" b="1" dirty="0">
                <a:solidFill>
                  <a:srgbClr val="60FE2F"/>
                </a:solidFill>
                <a:latin typeface="Consolas"/>
              </a:rPr>
              <a:t>1</a:t>
            </a:r>
            <a:r>
              <a:rPr lang="de-DE" sz="2000" b="1" dirty="0">
                <a:solidFill>
                  <a:srgbClr val="CFCFCF"/>
                </a:solidFill>
                <a:latin typeface="Consolas"/>
              </a:rPr>
              <a:t>,</a:t>
            </a:r>
            <a:r>
              <a:rPr lang="de-DE" sz="2000" b="1" dirty="0">
                <a:solidFill>
                  <a:srgbClr val="60FE2F"/>
                </a:solidFill>
                <a:latin typeface="Consolas"/>
              </a:rPr>
              <a:t>5</a:t>
            </a:r>
            <a:r>
              <a:rPr lang="de-DE" sz="2000" b="1" dirty="0">
                <a:solidFill>
                  <a:srgbClr val="CFCFCF"/>
                </a:solidFill>
                <a:latin typeface="Consolas"/>
              </a:rPr>
              <a:t>, </a:t>
            </a:r>
            <a:r>
              <a:rPr lang="de-DE" sz="2000" b="1" dirty="0">
                <a:solidFill>
                  <a:srgbClr val="60FE2F"/>
                </a:solidFill>
                <a:latin typeface="Consolas"/>
              </a:rPr>
              <a:t>0</a:t>
            </a:r>
            <a:r>
              <a:rPr lang="de-DE" sz="2000" b="1" dirty="0">
                <a:solidFill>
                  <a:srgbClr val="CFCFCF"/>
                </a:solidFill>
                <a:latin typeface="Consolas"/>
              </a:rPr>
              <a:t>,</a:t>
            </a:r>
            <a:r>
              <a:rPr lang="de-DE" sz="2000" b="1" dirty="0">
                <a:solidFill>
                  <a:srgbClr val="60FE2F"/>
                </a:solidFill>
                <a:latin typeface="Consolas"/>
              </a:rPr>
              <a:t>5</a:t>
            </a:r>
            <a:r>
              <a:rPr lang="de-DE" sz="2000" b="1" dirty="0">
                <a:solidFill>
                  <a:srgbClr val="CFCFCF"/>
                </a:solidFill>
                <a:latin typeface="Consolas"/>
              </a:rPr>
              <a:t> };</a:t>
            </a:r>
            <a:br>
              <a:rPr lang="de-DE" sz="2000" b="1" dirty="0">
                <a:solidFill>
                  <a:srgbClr val="CFCFCF"/>
                </a:solidFill>
                <a:latin typeface="Consolas"/>
              </a:rPr>
            </a:br>
            <a:r>
              <a:rPr lang="en-US" sz="2000" b="1" dirty="0">
                <a:solidFill>
                  <a:srgbClr val="CFCFCF"/>
                </a:solidFill>
                <a:latin typeface="Consolas"/>
              </a:rPr>
              <a:t>    </a:t>
            </a:r>
            <a:r>
              <a:rPr lang="en-US" sz="2000" b="1" dirty="0" err="1">
                <a:solidFill>
                  <a:srgbClr val="2FCEFE"/>
                </a:solidFill>
                <a:latin typeface="Consolas"/>
              </a:rPr>
              <a:t>var</a:t>
            </a:r>
            <a:r>
              <a:rPr lang="en-US" sz="2000" b="1" dirty="0">
                <a:solidFill>
                  <a:srgbClr val="CFCFCF"/>
                </a:solidFill>
                <a:latin typeface="Consolas"/>
              </a:rPr>
              <a:t> expected = </a:t>
            </a:r>
            <a:r>
              <a:rPr lang="en-US" sz="2000" b="1" dirty="0">
                <a:solidFill>
                  <a:srgbClr val="2FCEFE"/>
                </a:solidFill>
                <a:latin typeface="Consolas"/>
              </a:rPr>
              <a:t>new</a:t>
            </a:r>
            <a:r>
              <a:rPr lang="en-US" sz="2000" b="1" dirty="0">
                <a:solidFill>
                  <a:srgbClr val="CFCFCF"/>
                </a:solidFill>
                <a:latin typeface="Consolas"/>
              </a:rPr>
              <a:t> </a:t>
            </a:r>
            <a:r>
              <a:rPr lang="en-US" sz="2000" b="1" dirty="0" err="1">
                <a:solidFill>
                  <a:srgbClr val="2B91AF"/>
                </a:solidFill>
                <a:latin typeface="Consolas"/>
              </a:rPr>
              <a:t>TimeSpan</a:t>
            </a:r>
            <a:r>
              <a:rPr lang="en-US" sz="2000" b="1" dirty="0">
                <a:solidFill>
                  <a:srgbClr val="CFCFCF"/>
                </a:solidFill>
                <a:latin typeface="Consolas"/>
              </a:rPr>
              <a:t>(</a:t>
            </a:r>
            <a:r>
              <a:rPr lang="en-US" sz="2000" b="1" dirty="0">
                <a:solidFill>
                  <a:srgbClr val="60FE2F"/>
                </a:solidFill>
                <a:latin typeface="Consolas"/>
              </a:rPr>
              <a:t>0</a:t>
            </a:r>
            <a:r>
              <a:rPr lang="en-US" sz="2000" b="1" dirty="0">
                <a:solidFill>
                  <a:srgbClr val="CFCFCF"/>
                </a:solidFill>
                <a:latin typeface="Consolas"/>
              </a:rPr>
              <a:t>, </a:t>
            </a:r>
            <a:r>
              <a:rPr lang="en-US" sz="2000" b="1" dirty="0">
                <a:solidFill>
                  <a:srgbClr val="60FE2F"/>
                </a:solidFill>
                <a:latin typeface="Consolas"/>
              </a:rPr>
              <a:t>0</a:t>
            </a:r>
            <a:r>
              <a:rPr lang="en-US" sz="2000" b="1" dirty="0">
                <a:solidFill>
                  <a:srgbClr val="CFCFCF"/>
                </a:solidFill>
                <a:latin typeface="Consolas"/>
              </a:rPr>
              <a:t>, </a:t>
            </a:r>
            <a:r>
              <a:rPr lang="en-US" sz="2000" b="1" dirty="0">
                <a:solidFill>
                  <a:srgbClr val="60FE2F"/>
                </a:solidFill>
                <a:latin typeface="Consolas"/>
              </a:rPr>
              <a:t>15</a:t>
            </a:r>
            <a:r>
              <a:rPr lang="en-US" sz="2000" b="1" dirty="0">
                <a:solidFill>
                  <a:srgbClr val="CFCFCF"/>
                </a:solidFill>
                <a:latin typeface="Consolas"/>
              </a:rPr>
              <a:t>, </a:t>
            </a:r>
            <a:r>
              <a:rPr lang="en-US" sz="2000" b="1" dirty="0">
                <a:solidFill>
                  <a:srgbClr val="60FE2F"/>
                </a:solidFill>
                <a:latin typeface="Consolas"/>
              </a:rPr>
              <a:t>5</a:t>
            </a:r>
            <a:r>
              <a:rPr lang="en-US" sz="2000" b="1" dirty="0">
                <a:solidFill>
                  <a:srgbClr val="CFCFCF"/>
                </a:solidFill>
                <a:latin typeface="Consolas"/>
              </a:rPr>
              <a:t>, </a:t>
            </a:r>
            <a:r>
              <a:rPr lang="en-US" sz="2000" b="1" dirty="0">
                <a:solidFill>
                  <a:srgbClr val="60FE2F"/>
                </a:solidFill>
                <a:latin typeface="Consolas"/>
              </a:rPr>
              <a:t>0</a:t>
            </a:r>
            <a:r>
              <a:rPr lang="en-US" sz="2000" b="1" dirty="0">
                <a:solidFill>
                  <a:srgbClr val="CFCFCF"/>
                </a:solidFill>
                <a:latin typeface="Consolas"/>
              </a:rPr>
              <a:t>);</a:t>
            </a:r>
            <a:br>
              <a:rPr lang="en-US" sz="2000" b="1" dirty="0">
                <a:solidFill>
                  <a:srgbClr val="CFCFCF"/>
                </a:solidFill>
                <a:latin typeface="Consolas"/>
              </a:rPr>
            </a:br>
            <a:r>
              <a:rPr lang="de-DE" sz="2000" b="1" dirty="0">
                <a:solidFill>
                  <a:srgbClr val="CFCFCF"/>
                </a:solidFill>
                <a:latin typeface="Consolas"/>
              </a:rPr>
              <a:t>            </a:t>
            </a:r>
            <a:br>
              <a:rPr lang="de-DE" sz="2000" b="1" dirty="0">
                <a:solidFill>
                  <a:srgbClr val="CFCFCF"/>
                </a:solidFill>
                <a:latin typeface="Consolas"/>
              </a:rPr>
            </a:br>
            <a:r>
              <a:rPr lang="de-DE" sz="2000" b="1" dirty="0">
                <a:solidFill>
                  <a:srgbClr val="CFCFCF"/>
                </a:solidFill>
                <a:latin typeface="Consolas"/>
              </a:rPr>
              <a:t>    </a:t>
            </a:r>
            <a:r>
              <a:rPr lang="de-DE" sz="2000" b="1" dirty="0">
                <a:solidFill>
                  <a:srgbClr val="828282"/>
                </a:solidFill>
                <a:latin typeface="Consolas"/>
              </a:rPr>
              <a:t>// </a:t>
            </a:r>
            <a:r>
              <a:rPr lang="de-DE" sz="2000" b="1" dirty="0" err="1">
                <a:solidFill>
                  <a:srgbClr val="828282"/>
                </a:solidFill>
                <a:latin typeface="Consolas"/>
              </a:rPr>
              <a:t>Act</a:t>
            </a: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    </a:t>
            </a:r>
            <a:r>
              <a:rPr lang="de-DE" sz="2000" b="1" dirty="0" err="1">
                <a:solidFill>
                  <a:srgbClr val="2FCEFE"/>
                </a:solidFill>
                <a:latin typeface="Consolas"/>
              </a:rPr>
              <a:t>var</a:t>
            </a:r>
            <a:r>
              <a:rPr lang="de-DE" sz="2000" b="1" dirty="0">
                <a:solidFill>
                  <a:srgbClr val="CFCFCF"/>
                </a:solidFill>
                <a:latin typeface="Consolas"/>
              </a:rPr>
              <a:t> </a:t>
            </a:r>
            <a:r>
              <a:rPr lang="de-DE" sz="2000" b="1" dirty="0" err="1">
                <a:solidFill>
                  <a:srgbClr val="CFCFCF"/>
                </a:solidFill>
                <a:latin typeface="Consolas"/>
              </a:rPr>
              <a:t>actual</a:t>
            </a:r>
            <a:r>
              <a:rPr lang="de-DE" sz="2000" b="1" dirty="0">
                <a:solidFill>
                  <a:srgbClr val="CFCFCF"/>
                </a:solidFill>
                <a:latin typeface="Consolas"/>
              </a:rPr>
              <a:t> = </a:t>
            </a:r>
            <a:r>
              <a:rPr lang="de-DE" sz="2000" b="1" dirty="0" smtClean="0">
                <a:solidFill>
                  <a:srgbClr val="FF00FF"/>
                </a:solidFill>
                <a:latin typeface="Consolas"/>
              </a:rPr>
              <a:t>Transform</a:t>
            </a:r>
            <a:r>
              <a:rPr lang="de-DE" sz="2000" b="1" dirty="0" smtClean="0">
                <a:solidFill>
                  <a:srgbClr val="CFCFCF"/>
                </a:solidFill>
                <a:latin typeface="Consolas"/>
              </a:rPr>
              <a:t>(</a:t>
            </a:r>
            <a:r>
              <a:rPr lang="de-DE" sz="2000" b="1" dirty="0" err="1" smtClean="0">
                <a:solidFill>
                  <a:srgbClr val="CFCFCF"/>
                </a:solidFill>
                <a:latin typeface="Consolas"/>
              </a:rPr>
              <a:t>bytes</a:t>
            </a:r>
            <a:r>
              <a:rPr lang="de-DE" sz="2000" b="1" dirty="0">
                <a:solidFill>
                  <a:srgbClr val="CFCFCF"/>
                </a:solidFill>
                <a:latin typeface="Consolas"/>
              </a:rPr>
              <a:t>);</a:t>
            </a:r>
            <a:br>
              <a:rPr lang="de-DE" sz="2000" b="1" dirty="0">
                <a:solidFill>
                  <a:srgbClr val="CFCFCF"/>
                </a:solidFill>
                <a:latin typeface="Consolas"/>
              </a:rPr>
            </a:b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    </a:t>
            </a:r>
            <a:r>
              <a:rPr lang="de-DE" sz="2000" b="1" dirty="0">
                <a:solidFill>
                  <a:srgbClr val="828282"/>
                </a:solidFill>
                <a:latin typeface="Consolas"/>
              </a:rPr>
              <a:t>// </a:t>
            </a:r>
            <a:r>
              <a:rPr lang="de-DE" sz="2000" b="1" dirty="0" err="1">
                <a:solidFill>
                  <a:srgbClr val="828282"/>
                </a:solidFill>
                <a:latin typeface="Consolas"/>
              </a:rPr>
              <a:t>Assert</a:t>
            </a: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    </a:t>
            </a:r>
            <a:r>
              <a:rPr lang="de-DE" sz="2000" b="1" dirty="0" err="1">
                <a:solidFill>
                  <a:srgbClr val="CFCFCF"/>
                </a:solidFill>
                <a:latin typeface="Consolas"/>
              </a:rPr>
              <a:t>actual.Should</a:t>
            </a:r>
            <a:r>
              <a:rPr lang="de-DE" sz="2000" b="1" dirty="0">
                <a:solidFill>
                  <a:srgbClr val="CFCFCF"/>
                </a:solidFill>
                <a:latin typeface="Consolas"/>
              </a:rPr>
              <a:t>().</a:t>
            </a:r>
            <a:r>
              <a:rPr lang="de-DE" sz="2000" b="1" dirty="0" err="1">
                <a:solidFill>
                  <a:srgbClr val="CFCFCF"/>
                </a:solidFill>
                <a:latin typeface="Consolas"/>
              </a:rPr>
              <a:t>Equal</a:t>
            </a:r>
            <a:r>
              <a:rPr lang="de-DE" sz="2000" b="1" dirty="0">
                <a:solidFill>
                  <a:srgbClr val="CFCFCF"/>
                </a:solidFill>
                <a:latin typeface="Consolas"/>
              </a:rPr>
              <a:t>(</a:t>
            </a:r>
            <a:r>
              <a:rPr lang="de-DE" sz="2000" b="1" dirty="0" err="1">
                <a:solidFill>
                  <a:srgbClr val="CFCFCF"/>
                </a:solidFill>
                <a:latin typeface="Consolas"/>
              </a:rPr>
              <a:t>expected</a:t>
            </a:r>
            <a:r>
              <a:rPr lang="de-DE" sz="2000" b="1" dirty="0">
                <a:solidFill>
                  <a:srgbClr val="CFCFCF"/>
                </a:solidFill>
                <a:latin typeface="Consolas"/>
              </a:rPr>
              <a:t>);</a:t>
            </a:r>
            <a:br>
              <a:rPr lang="de-DE" sz="2000" b="1" dirty="0">
                <a:solidFill>
                  <a:srgbClr val="CFCFCF"/>
                </a:solidFill>
                <a:latin typeface="Consolas"/>
              </a:rPr>
            </a:br>
            <a:r>
              <a:rPr lang="de-DE" sz="2000" b="1" dirty="0">
                <a:solidFill>
                  <a:srgbClr val="CFCFCF"/>
                </a:solidFill>
                <a:latin typeface="Consolas"/>
              </a:rPr>
              <a:t>}</a:t>
            </a:r>
            <a:br>
              <a:rPr lang="de-DE" sz="2000" b="1" dirty="0">
                <a:solidFill>
                  <a:srgbClr val="CFCFCF"/>
                </a:solidFill>
                <a:latin typeface="Consolas"/>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 xmlns:p14="http://schemas.microsoft.com/office/powerpoint/2010/main" val="361356898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smtClean="0">
                <a:latin typeface="Consolas"/>
              </a:rPr>
              <a:t>   </a:t>
            </a:r>
            <a:r>
              <a:rPr lang="en-US" sz="2000" b="1" dirty="0" err="1" smtClean="0">
                <a:latin typeface="Consolas"/>
              </a:rPr>
              <a:t>When</a:t>
            </a:r>
            <a:r>
              <a:rPr lang="en-US" sz="2000" b="1" dirty="0" err="1" smtClean="0">
                <a:solidFill>
                  <a:srgbClr val="CFCFCF"/>
                </a:solidFill>
                <a:latin typeface="Consolas"/>
              </a:rPr>
              <a:t>.IType</a:t>
            </a:r>
            <a:r>
              <a:rPr lang="en-US" sz="2000" b="1" dirty="0" smtClean="0">
                <a:solidFill>
                  <a:srgbClr val="CFCFCF"/>
                </a:solidFill>
                <a:latin typeface="Consolas"/>
              </a:rPr>
              <a:t>(</a:t>
            </a:r>
            <a:r>
              <a:rPr lang="en-US" sz="2000" b="1" dirty="0" smtClean="0">
                <a:solidFill>
                  <a:srgbClr val="60FE2F"/>
                </a:solidFill>
                <a:latin typeface="Consolas"/>
              </a:rPr>
              <a:t>1</a:t>
            </a:r>
            <a:r>
              <a:rPr lang="en-US" sz="2000" b="1" dirty="0">
                <a:solidFill>
                  <a:srgbClr val="CFCFCF"/>
                </a:solidFill>
                <a:latin typeface="Consolas"/>
              </a:rPr>
              <a:t>, </a:t>
            </a:r>
            <a:r>
              <a:rPr lang="en-US" sz="2000" b="1" dirty="0">
                <a:solidFill>
                  <a:srgbClr val="60FE2F"/>
                </a:solidFill>
                <a:latin typeface="Consolas"/>
              </a:rPr>
              <a:t>5</a:t>
            </a:r>
            <a:r>
              <a:rPr lang="en-US" sz="2000" b="1" dirty="0">
                <a:solidFill>
                  <a:srgbClr val="CFCFCF"/>
                </a:solidFill>
                <a:latin typeface="Consolas"/>
              </a:rPr>
              <a:t>, </a:t>
            </a:r>
            <a:r>
              <a:rPr lang="en-US" sz="2000" b="1" dirty="0">
                <a:solidFill>
                  <a:srgbClr val="60FE2F"/>
                </a:solidFill>
                <a:latin typeface="Consolas"/>
              </a:rPr>
              <a:t>0</a:t>
            </a:r>
            <a:r>
              <a:rPr lang="en-US" sz="2000" b="1" dirty="0">
                <a:solidFill>
                  <a:srgbClr val="CFCFCF"/>
                </a:solidFill>
                <a:latin typeface="Consolas"/>
              </a:rPr>
              <a:t>, </a:t>
            </a:r>
            <a:r>
              <a:rPr lang="en-US" sz="2000" b="1" dirty="0" smtClean="0">
                <a:solidFill>
                  <a:srgbClr val="60FE2F"/>
                </a:solidFill>
                <a:latin typeface="Consolas"/>
              </a:rPr>
              <a:t>5</a:t>
            </a:r>
            <a:r>
              <a:rPr lang="en-US" sz="2000" b="1" dirty="0" smtClean="0">
                <a:solidFill>
                  <a:srgbClr val="CFCFCF"/>
                </a:solidFill>
                <a:latin typeface="Consolas"/>
              </a:rPr>
              <a:t>).And()</a:t>
            </a:r>
            <a:br>
              <a:rPr lang="en-US" sz="2000" b="1" dirty="0" smtClean="0">
                <a:solidFill>
                  <a:srgbClr val="CFCFCF"/>
                </a:solidFill>
                <a:latin typeface="Consolas"/>
              </a:rPr>
            </a:br>
            <a:r>
              <a:rPr lang="en-US" sz="2000" b="1" dirty="0" smtClean="0">
                <a:solidFill>
                  <a:srgbClr val="CFCFCF"/>
                </a:solidFill>
                <a:latin typeface="Consolas"/>
              </a:rPr>
              <a:t/>
            </a:r>
            <a:br>
              <a:rPr lang="en-US" sz="2000" b="1" dirty="0" smtClean="0">
                <a:solidFill>
                  <a:srgbClr val="CFCFCF"/>
                </a:solidFill>
                <a:latin typeface="Consolas"/>
              </a:rPr>
            </a:br>
            <a:r>
              <a:rPr lang="en-US" sz="2000" b="1" dirty="0">
                <a:solidFill>
                  <a:srgbClr val="CFCFCF"/>
                </a:solidFill>
                <a:latin typeface="Consolas"/>
              </a:rPr>
              <a:t> </a:t>
            </a:r>
            <a:r>
              <a:rPr lang="en-US" sz="2000" b="1" dirty="0" smtClean="0">
                <a:solidFill>
                  <a:srgbClr val="CFCFCF"/>
                </a:solidFill>
                <a:latin typeface="Consolas"/>
              </a:rPr>
              <a:t>  .</a:t>
            </a:r>
            <a:r>
              <a:rPr lang="en-US" sz="2000" b="1" dirty="0" err="1">
                <a:solidFill>
                  <a:srgbClr val="FF00FF"/>
                </a:solidFill>
                <a:latin typeface="Consolas"/>
              </a:rPr>
              <a:t>TransformTheDigits</a:t>
            </a:r>
            <a:r>
              <a:rPr lang="en-US" sz="2000" b="1" dirty="0" smtClean="0">
                <a:solidFill>
                  <a:srgbClr val="CFCFCF"/>
                </a:solidFill>
                <a:latin typeface="Consolas"/>
              </a:rPr>
              <a:t>()</a:t>
            </a:r>
            <a:br>
              <a:rPr lang="en-US" sz="2000" b="1" dirty="0" smtClean="0">
                <a:solidFill>
                  <a:srgbClr val="CFCFCF"/>
                </a:solidFill>
                <a:latin typeface="Consolas"/>
              </a:rPr>
            </a:br>
            <a:r>
              <a:rPr lang="en-US" sz="2000" b="1" dirty="0" smtClean="0">
                <a:solidFill>
                  <a:srgbClr val="CFCFCF"/>
                </a:solidFill>
                <a:latin typeface="Consolas"/>
              </a:rPr>
              <a:t>   </a:t>
            </a:r>
            <a:br>
              <a:rPr lang="en-US" sz="2000" b="1" dirty="0" smtClean="0">
                <a:solidFill>
                  <a:srgbClr val="CFCFCF"/>
                </a:solidFill>
                <a:latin typeface="Consolas"/>
              </a:rPr>
            </a:br>
            <a:r>
              <a:rPr lang="en-US" sz="2000" b="1" dirty="0">
                <a:solidFill>
                  <a:srgbClr val="CFCFCF"/>
                </a:solidFill>
                <a:latin typeface="Consolas"/>
              </a:rPr>
              <a:t> </a:t>
            </a:r>
            <a:r>
              <a:rPr lang="en-US" sz="2000" b="1" dirty="0" smtClean="0">
                <a:solidFill>
                  <a:srgbClr val="CFCFCF"/>
                </a:solidFill>
                <a:latin typeface="Consolas"/>
              </a:rPr>
              <a:t>  .</a:t>
            </a:r>
            <a:r>
              <a:rPr lang="en-US" sz="2000" b="1" dirty="0">
                <a:solidFill>
                  <a:srgbClr val="CFCFCF"/>
                </a:solidFill>
                <a:latin typeface="Consolas"/>
              </a:rPr>
              <a:t>Then().</a:t>
            </a:r>
            <a:r>
              <a:rPr lang="en-US" sz="2000" b="1" dirty="0" err="1">
                <a:solidFill>
                  <a:srgbClr val="CFCFCF"/>
                </a:solidFill>
                <a:latin typeface="Consolas"/>
              </a:rPr>
              <a:t>TheResult</a:t>
            </a:r>
            <a:r>
              <a:rPr lang="en-US" sz="2000" b="1" dirty="0">
                <a:solidFill>
                  <a:srgbClr val="CFCFCF"/>
                </a:solidFill>
                <a:latin typeface="Consolas"/>
              </a:rPr>
              <a:t>().</a:t>
            </a:r>
            <a:r>
              <a:rPr lang="en-US" sz="2000" b="1" dirty="0">
                <a:solidFill>
                  <a:srgbClr val="FF00FF"/>
                </a:solidFill>
                <a:latin typeface="Consolas"/>
              </a:rPr>
              <a:t>Should</a:t>
            </a:r>
            <a:r>
              <a:rPr lang="en-US" sz="2000" b="1" dirty="0">
                <a:solidFill>
                  <a:srgbClr val="CFCFCF"/>
                </a:solidFill>
                <a:latin typeface="Consolas"/>
              </a:rPr>
              <a:t>().Equal</a:t>
            </a:r>
            <a:r>
              <a:rPr lang="en-US" sz="2000" b="1" dirty="0" smtClean="0">
                <a:solidFill>
                  <a:srgbClr val="CFCFCF"/>
                </a:solidFill>
                <a:latin typeface="Consolas"/>
              </a:rPr>
              <a:t>(</a:t>
            </a:r>
            <a:br>
              <a:rPr lang="en-US" sz="2000" b="1" dirty="0" smtClean="0">
                <a:solidFill>
                  <a:srgbClr val="CFCFCF"/>
                </a:solidFill>
                <a:latin typeface="Consolas"/>
              </a:rPr>
            </a:br>
            <a:r>
              <a:rPr lang="en-US" sz="2000" b="1" dirty="0">
                <a:solidFill>
                  <a:srgbClr val="CFCFCF"/>
                </a:solidFill>
                <a:latin typeface="Consolas"/>
              </a:rPr>
              <a:t/>
            </a:r>
            <a:br>
              <a:rPr lang="en-US" sz="2000" b="1" dirty="0">
                <a:solidFill>
                  <a:srgbClr val="CFCFCF"/>
                </a:solidFill>
                <a:latin typeface="Consolas"/>
              </a:rPr>
            </a:br>
            <a:r>
              <a:rPr lang="en-US" sz="2000" b="1" dirty="0" smtClean="0">
                <a:solidFill>
                  <a:srgbClr val="CFCFCF"/>
                </a:solidFill>
                <a:latin typeface="Consolas"/>
              </a:rPr>
              <a:t>   	</a:t>
            </a:r>
            <a:r>
              <a:rPr lang="en-US" sz="2000" b="1" dirty="0" smtClean="0">
                <a:solidFill>
                  <a:srgbClr val="60FE2F"/>
                </a:solidFill>
                <a:latin typeface="Consolas"/>
              </a:rPr>
              <a:t>15</a:t>
            </a:r>
            <a:r>
              <a:rPr lang="en-US" sz="2000" b="1" dirty="0" smtClean="0">
                <a:solidFill>
                  <a:srgbClr val="CFCFCF"/>
                </a:solidFill>
                <a:latin typeface="Consolas"/>
              </a:rPr>
              <a:t>.Minutes</a:t>
            </a:r>
            <a:r>
              <a:rPr lang="en-US" sz="2000" b="1" dirty="0">
                <a:solidFill>
                  <a:srgbClr val="CFCFCF"/>
                </a:solidFill>
                <a:latin typeface="Consolas"/>
              </a:rPr>
              <a:t>().And(</a:t>
            </a:r>
            <a:r>
              <a:rPr lang="en-US" sz="2000" b="1" dirty="0">
                <a:solidFill>
                  <a:srgbClr val="60FE2F"/>
                </a:solidFill>
                <a:latin typeface="Consolas"/>
              </a:rPr>
              <a:t>5</a:t>
            </a:r>
            <a:r>
              <a:rPr lang="en-US" sz="2000" b="1" dirty="0">
                <a:solidFill>
                  <a:srgbClr val="CFCFCF"/>
                </a:solidFill>
                <a:latin typeface="Consolas"/>
              </a:rPr>
              <a:t>.Seconds</a:t>
            </a:r>
            <a:r>
              <a:rPr lang="en-US" sz="2000" b="1" dirty="0" smtClean="0">
                <a:solidFill>
                  <a:srgbClr val="CFCFCF"/>
                </a:solidFill>
                <a:latin typeface="Consolas"/>
              </a:rPr>
              <a:t>())</a:t>
            </a:r>
            <a:br>
              <a:rPr lang="en-US" sz="2000" b="1" dirty="0" smtClean="0">
                <a:solidFill>
                  <a:srgbClr val="CFCFCF"/>
                </a:solidFill>
                <a:latin typeface="Consolas"/>
              </a:rPr>
            </a:br>
            <a:r>
              <a:rPr lang="en-US" sz="2000" b="1" dirty="0">
                <a:solidFill>
                  <a:srgbClr val="CFCFCF"/>
                </a:solidFill>
                <a:latin typeface="Consolas"/>
              </a:rPr>
              <a:t/>
            </a:r>
            <a:br>
              <a:rPr lang="en-US" sz="2000" b="1" dirty="0">
                <a:solidFill>
                  <a:srgbClr val="CFCFCF"/>
                </a:solidFill>
                <a:latin typeface="Consolas"/>
              </a:rPr>
            </a:br>
            <a:r>
              <a:rPr lang="en-US" sz="2000" b="1" dirty="0" smtClean="0">
                <a:solidFill>
                  <a:srgbClr val="CFCFCF"/>
                </a:solidFill>
                <a:latin typeface="Consolas"/>
              </a:rPr>
              <a:t>   );</a:t>
            </a:r>
            <a:r>
              <a:rPr lang="en-US" sz="2000" b="1" dirty="0">
                <a:solidFill>
                  <a:srgbClr val="CFCFCF"/>
                </a:solidFill>
                <a:latin typeface="Consolas"/>
              </a:rPr>
              <a:t/>
            </a:r>
            <a:br>
              <a:rPr lang="en-US" sz="2000" b="1" dirty="0">
                <a:solidFill>
                  <a:srgbClr val="CFCFCF"/>
                </a:solidFill>
                <a:latin typeface="Consolas"/>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 xmlns:p14="http://schemas.microsoft.com/office/powerpoint/2010/main" val="420016346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824037" y="2967037"/>
            <a:ext cx="5495925" cy="923925"/>
          </a:xfrm>
          <a:prstGeom prst="rect">
            <a:avLst/>
          </a:prstGeom>
        </p:spPr>
      </p:pic>
    </p:spTree>
    <p:extLst>
      <p:ext uri="{BB962C8B-B14F-4D97-AF65-F5344CB8AC3E}">
        <p14:creationId xmlns="" xmlns:p14="http://schemas.microsoft.com/office/powerpoint/2010/main" val="140985793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rgbClr val="00D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rgbClr val="00DB00"/>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a:t>
            </a:r>
            <a:r>
              <a:rPr lang="en-US" sz="2000" dirty="0" smtClean="0">
                <a:latin typeface="Roboto" pitchFamily="2" charset="0"/>
                <a:ea typeface="Roboto" pitchFamily="2" charset="0"/>
              </a:rPr>
              <a:t>Segregation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rgbClr val="00DB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extLst>
      <p:ext uri="{BB962C8B-B14F-4D97-AF65-F5344CB8AC3E}">
        <p14:creationId xmlns="" xmlns:p14="http://schemas.microsoft.com/office/powerpoint/2010/main" val="37453463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M a s c h i n e</a:t>
            </a:r>
            <a:endParaRPr lang="en-US" dirty="0"/>
          </a:p>
        </p:txBody>
      </p:sp>
      <p:sp>
        <p:nvSpPr>
          <p:cNvPr id="4" name="Textplatzhalter 3"/>
          <p:cNvSpPr>
            <a:spLocks noGrp="1"/>
          </p:cNvSpPr>
          <p:nvPr>
            <p:ph type="body" sz="quarter" idx="10"/>
          </p:nvPr>
        </p:nvSpPr>
        <p:spPr/>
        <p:txBody>
          <a:bodyPr/>
          <a:lstStyle/>
          <a:p>
            <a:r>
              <a:rPr lang="de-DE" dirty="0" smtClean="0"/>
              <a:t>Wir schreiben für die</a:t>
            </a:r>
            <a:endParaRPr lang="en-US" dirty="0"/>
          </a:p>
        </p:txBody>
      </p:sp>
      <p:sp>
        <p:nvSpPr>
          <p:cNvPr id="5" name="Textplatzhalter 4"/>
          <p:cNvSpPr>
            <a:spLocks noGrp="1"/>
          </p:cNvSpPr>
          <p:nvPr>
            <p:ph type="body" sz="quarter" idx="11"/>
          </p:nvPr>
        </p:nvSpPr>
        <p:spPr/>
        <p:txBody>
          <a:bodyPr/>
          <a:lstStyle/>
          <a:p>
            <a:r>
              <a:rPr lang="de-DE" dirty="0" smtClean="0"/>
              <a:t>anstatt für uns.</a:t>
            </a:r>
            <a:endParaRPr lang="en-US"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solidFill>
                  <a:srgbClr val="00DB00"/>
                </a:solidFill>
              </a:rPr>
              <a:t>Abstraktion</a:t>
            </a:r>
            <a:endParaRPr lang="en-US" dirty="0">
              <a:solidFill>
                <a:srgbClr val="00DB00"/>
              </a:solidFill>
            </a:endParaRPr>
          </a:p>
        </p:txBody>
      </p:sp>
      <p:sp>
        <p:nvSpPr>
          <p:cNvPr id="4" name="Textplatzhalter 3"/>
          <p:cNvSpPr>
            <a:spLocks noGrp="1"/>
          </p:cNvSpPr>
          <p:nvPr>
            <p:ph type="body" sz="quarter" idx="10"/>
          </p:nvPr>
        </p:nvSpPr>
        <p:spPr/>
        <p:txBody>
          <a:bodyPr/>
          <a:lstStyle/>
          <a:p>
            <a:r>
              <a:rPr lang="de-DE" dirty="0" smtClean="0"/>
              <a:t>Trennen von Einzelheiten</a:t>
            </a:r>
            <a:endParaRPr lang="en-US" dirty="0" smtClean="0"/>
          </a:p>
        </p:txBody>
      </p:sp>
      <p:sp>
        <p:nvSpPr>
          <p:cNvPr id="5" name="Textplatzhalter 4"/>
          <p:cNvSpPr>
            <a:spLocks noGrp="1"/>
          </p:cNvSpPr>
          <p:nvPr>
            <p:ph type="body" sz="quarter" idx="11"/>
          </p:nvPr>
        </p:nvSpPr>
        <p:spPr/>
        <p:txBody>
          <a:bodyPr/>
          <a:lstStyle/>
          <a:p>
            <a:r>
              <a:rPr lang="de-DE" dirty="0" smtClean="0"/>
              <a:t>in Domäne und Maschine</a:t>
            </a:r>
            <a:endParaRPr lang="en-US"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solidFill>
                  <a:srgbClr val="FF00FF"/>
                </a:solidFill>
                <a:latin typeface="Roboto" pitchFamily="2" charset="0"/>
                <a:ea typeface="Roboto" pitchFamily="2" charset="0"/>
              </a:rPr>
              <a:t>for int i</a:t>
            </a:r>
            <a:r>
              <a:rPr lang="en-US" dirty="0" smtClean="0">
                <a:solidFill>
                  <a:srgbClr val="FF00FF"/>
                </a:solidFill>
                <a:latin typeface="Roboto" pitchFamily="2" charset="0"/>
                <a:ea typeface="Roboto" pitchFamily="2" charset="0"/>
              </a:rPr>
              <a:t>=0;</a:t>
            </a:r>
            <a:br>
              <a:rPr lang="en-US" dirty="0" smtClean="0">
                <a:solidFill>
                  <a:srgbClr val="FF00FF"/>
                </a:solidFill>
                <a:latin typeface="Roboto" pitchFamily="2" charset="0"/>
                <a:ea typeface="Roboto" pitchFamily="2" charset="0"/>
              </a:rPr>
            </a:br>
            <a:r>
              <a:rPr lang="en-US" dirty="0" err="1" smtClean="0">
                <a:solidFill>
                  <a:srgbClr val="FF7400"/>
                </a:solidFill>
                <a:latin typeface="Roboto" pitchFamily="2" charset="0"/>
                <a:ea typeface="Roboto" pitchFamily="2" charset="0"/>
              </a:rPr>
              <a:t>GetCustomer</a:t>
            </a:r>
            <a:endParaRPr lang="en-US" dirty="0">
              <a:solidFill>
                <a:srgbClr val="FF7400"/>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solidFill>
                  <a:srgbClr val="00DB00"/>
                </a:solidFill>
              </a:rPr>
              <a:t>Exception</a:t>
            </a:r>
            <a:r>
              <a:rPr lang="en-US" sz="3200" dirty="0" err="1" smtClean="0">
                <a:solidFill>
                  <a:schemeClr val="tx1">
                    <a:lumMod val="75000"/>
                    <a:lumOff val="25000"/>
                  </a:schemeClr>
                </a:solidFill>
                <a:latin typeface="Lobster 1.4" pitchFamily="50" charset="0"/>
              </a:rPr>
              <a:t>ell</a:t>
            </a:r>
            <a:r>
              <a:rPr lang="en-US" sz="3200" dirty="0" smtClean="0">
                <a:solidFill>
                  <a:schemeClr val="tx1">
                    <a:lumMod val="75000"/>
                    <a:lumOff val="25000"/>
                  </a:schemeClr>
                </a:solidFill>
                <a:latin typeface="Lobster 1.4" pitchFamily="50" charset="0"/>
              </a:rPr>
              <a:t>,</a:t>
            </a:r>
            <a:endParaRPr lang="en-US" dirty="0">
              <a:solidFill>
                <a:schemeClr val="tx1">
                  <a:lumMod val="75000"/>
                  <a:lumOff val="25000"/>
                </a:schemeClr>
              </a:solidFill>
              <a:latin typeface="Lobster 1.4" pitchFamily="50" charset="0"/>
            </a:endParaRPr>
          </a:p>
        </p:txBody>
      </p:sp>
      <p:sp>
        <p:nvSpPr>
          <p:cNvPr id="3" name="Textplatzhalter 2"/>
          <p:cNvSpPr>
            <a:spLocks noGrp="1"/>
          </p:cNvSpPr>
          <p:nvPr>
            <p:ph type="body" sz="quarter" idx="10"/>
          </p:nvPr>
        </p:nvSpPr>
        <p:spPr/>
        <p:txBody>
          <a:bodyPr/>
          <a:lstStyle/>
          <a:p>
            <a:r>
              <a:rPr lang="en-US" dirty="0" smtClean="0"/>
              <a:t>Ist </a:t>
            </a:r>
            <a:r>
              <a:rPr lang="en-US" dirty="0" err="1" smtClean="0"/>
              <a:t>etwas</a:t>
            </a:r>
            <a:endParaRPr lang="en-US" dirty="0"/>
          </a:p>
        </p:txBody>
      </p:sp>
      <p:sp>
        <p:nvSpPr>
          <p:cNvPr id="4" name="Textplatzhalter 3"/>
          <p:cNvSpPr>
            <a:spLocks noGrp="1"/>
          </p:cNvSpPr>
          <p:nvPr>
            <p:ph type="body" sz="quarter" idx="11"/>
          </p:nvPr>
        </p:nvSpPr>
        <p:spPr/>
        <p:txBody>
          <a:bodyPr/>
          <a:lstStyle/>
          <a:p>
            <a:r>
              <a:rPr lang="en-US" dirty="0" err="1" smtClean="0"/>
              <a:t>Wenn</a:t>
            </a:r>
            <a:r>
              <a:rPr lang="en-US" dirty="0" smtClean="0"/>
              <a:t> du </a:t>
            </a:r>
            <a:r>
              <a:rPr lang="en-US" dirty="0" err="1" smtClean="0"/>
              <a:t>es</a:t>
            </a:r>
            <a:r>
              <a:rPr lang="en-US" dirty="0" smtClean="0"/>
              <a:t> </a:t>
            </a:r>
            <a:r>
              <a:rPr lang="en-US" dirty="0" err="1" smtClean="0"/>
              <a:t>erwartest</a:t>
            </a:r>
            <a:r>
              <a:rPr lang="en-US" dirty="0" smtClean="0"/>
              <a:t>?</a:t>
            </a:r>
            <a:endParaRPr lang="en-US"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bundeswehr.png"/>
          <p:cNvPicPr>
            <a:picLocks noChangeAspect="1"/>
          </p:cNvPicPr>
          <p:nvPr/>
        </p:nvPicPr>
        <p:blipFill>
          <a:blip r:embed="rId2" cstate="print"/>
          <a:stretch>
            <a:fillRect/>
          </a:stretch>
        </p:blipFill>
        <p:spPr>
          <a:xfrm>
            <a:off x="-404734" y="-13241"/>
            <a:ext cx="9938478" cy="6874114"/>
          </a:xfrm>
          <a:prstGeom prst="rect">
            <a:avLst/>
          </a:prstGeom>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971600" y="4438055"/>
            <a:ext cx="7200800" cy="1440160"/>
          </a:xfrm>
        </p:spPr>
        <p:txBody>
          <a:bodyPr/>
          <a:lstStyle/>
          <a:p>
            <a:r>
              <a:rPr lang="en-US" dirty="0" smtClean="0">
                <a:solidFill>
                  <a:srgbClr val="00DB00"/>
                </a:solidFill>
              </a:rPr>
              <a:t>Complaints</a:t>
            </a:r>
            <a:endParaRPr lang="en-US" dirty="0">
              <a:solidFill>
                <a:srgbClr val="00DB00"/>
              </a:solidFill>
            </a:endParaRPr>
          </a:p>
        </p:txBody>
      </p:sp>
      <p:sp>
        <p:nvSpPr>
          <p:cNvPr id="4" name="Textplatzhalter 3"/>
          <p:cNvSpPr>
            <a:spLocks noGrp="1"/>
          </p:cNvSpPr>
          <p:nvPr>
            <p:ph type="body" sz="quarter" idx="10"/>
          </p:nvPr>
        </p:nvSpPr>
        <p:spPr>
          <a:xfrm>
            <a:off x="971600" y="3718273"/>
            <a:ext cx="7200850" cy="719137"/>
          </a:xfrm>
        </p:spPr>
        <p:txBody>
          <a:bodyPr/>
          <a:lstStyle/>
          <a:p>
            <a:r>
              <a:rPr lang="en-US" dirty="0" err="1" smtClean="0"/>
              <a:t>Beschwerden</a:t>
            </a:r>
            <a:endParaRPr lang="en-US" dirty="0"/>
          </a:p>
        </p:txBody>
      </p:sp>
      <p:sp>
        <p:nvSpPr>
          <p:cNvPr id="5" name="Textplatzhalter 4"/>
          <p:cNvSpPr>
            <a:spLocks noGrp="1"/>
          </p:cNvSpPr>
          <p:nvPr>
            <p:ph type="body" sz="quarter" idx="11"/>
          </p:nvPr>
        </p:nvSpPr>
        <p:spPr>
          <a:xfrm>
            <a:off x="971600" y="5662191"/>
            <a:ext cx="7200850" cy="935161"/>
          </a:xfrm>
        </p:spPr>
        <p:txBody>
          <a:bodyPr/>
          <a:lstStyle/>
          <a:p>
            <a:r>
              <a:rPr lang="de-DE" dirty="0" smtClean="0"/>
              <a:t>Wenn ein Problem besteht</a:t>
            </a:r>
            <a:endParaRPr lang="en-US" dirty="0"/>
          </a:p>
        </p:txBody>
      </p:sp>
      <p:pic>
        <p:nvPicPr>
          <p:cNvPr id="1026" name="Picture 2" descr="C:\Users\Johannes Hofmeister\Desktop\empathiccode\Picture\Shout.png"/>
          <p:cNvPicPr>
            <a:picLocks noChangeAspect="1" noChangeArrowheads="1"/>
          </p:cNvPicPr>
          <p:nvPr/>
        </p:nvPicPr>
        <p:blipFill>
          <a:blip r:embed="rId2" cstate="print"/>
          <a:srcRect/>
          <a:stretch>
            <a:fillRect/>
          </a:stretch>
        </p:blipFill>
        <p:spPr bwMode="auto">
          <a:xfrm>
            <a:off x="3707904" y="1700808"/>
            <a:ext cx="1666875" cy="1666875"/>
          </a:xfrm>
          <a:prstGeom prst="rect">
            <a:avLst/>
          </a:prstGeom>
          <a:noFill/>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971600" y="4438055"/>
            <a:ext cx="7200800" cy="1440160"/>
          </a:xfrm>
        </p:spPr>
        <p:txBody>
          <a:bodyPr/>
          <a:lstStyle/>
          <a:p>
            <a:r>
              <a:rPr lang="en-US" dirty="0" smtClean="0">
                <a:solidFill>
                  <a:srgbClr val="00DB00"/>
                </a:solidFill>
              </a:rPr>
              <a:t>Apologies</a:t>
            </a:r>
            <a:endParaRPr lang="en-US" dirty="0">
              <a:solidFill>
                <a:srgbClr val="00DB00"/>
              </a:solidFill>
            </a:endParaRPr>
          </a:p>
        </p:txBody>
      </p:sp>
      <p:sp>
        <p:nvSpPr>
          <p:cNvPr id="4" name="Textplatzhalter 3"/>
          <p:cNvSpPr>
            <a:spLocks noGrp="1"/>
          </p:cNvSpPr>
          <p:nvPr>
            <p:ph type="body" sz="quarter" idx="10"/>
          </p:nvPr>
        </p:nvSpPr>
        <p:spPr>
          <a:xfrm>
            <a:off x="971600" y="3718273"/>
            <a:ext cx="7200850" cy="719137"/>
          </a:xfrm>
        </p:spPr>
        <p:txBody>
          <a:bodyPr/>
          <a:lstStyle/>
          <a:p>
            <a:r>
              <a:rPr lang="en-US" dirty="0" err="1" smtClean="0"/>
              <a:t>Entschuldigung</a:t>
            </a:r>
            <a:endParaRPr lang="en-US" dirty="0"/>
          </a:p>
        </p:txBody>
      </p:sp>
      <p:sp>
        <p:nvSpPr>
          <p:cNvPr id="5" name="Textplatzhalter 4"/>
          <p:cNvSpPr>
            <a:spLocks noGrp="1"/>
          </p:cNvSpPr>
          <p:nvPr>
            <p:ph type="body" sz="quarter" idx="11"/>
          </p:nvPr>
        </p:nvSpPr>
        <p:spPr>
          <a:xfrm>
            <a:off x="971600" y="5662191"/>
            <a:ext cx="7200850" cy="935161"/>
          </a:xfrm>
        </p:spPr>
        <p:txBody>
          <a:bodyPr/>
          <a:lstStyle/>
          <a:p>
            <a:r>
              <a:rPr lang="de-DE" dirty="0" smtClean="0"/>
              <a:t>Wenn es verzeihbar ist</a:t>
            </a:r>
            <a:endParaRPr lang="en-US" dirty="0"/>
          </a:p>
        </p:txBody>
      </p:sp>
      <p:pic>
        <p:nvPicPr>
          <p:cNvPr id="2051" name="Picture 3" descr="C:\Users\Johannes Hofmeister\Desktop\empathiccode\Picture\apology.jpg"/>
          <p:cNvPicPr>
            <a:picLocks noChangeAspect="1" noChangeArrowheads="1"/>
          </p:cNvPicPr>
          <p:nvPr/>
        </p:nvPicPr>
        <p:blipFill>
          <a:blip r:embed="rId2" cstate="print"/>
          <a:srcRect/>
          <a:stretch>
            <a:fillRect/>
          </a:stretch>
        </p:blipFill>
        <p:spPr bwMode="auto">
          <a:xfrm>
            <a:off x="2555776" y="692696"/>
            <a:ext cx="4048125" cy="2609850"/>
          </a:xfrm>
          <a:prstGeom prst="rect">
            <a:avLst/>
          </a:prstGeom>
          <a:noFill/>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8000" dirty="0" smtClean="0">
                <a:solidFill>
                  <a:srgbClr val="00DB00"/>
                </a:solidFill>
              </a:rPr>
              <a:t>Binäre Abhängigkeit</a:t>
            </a:r>
            <a:endParaRPr lang="en-US" sz="8000" dirty="0">
              <a:solidFill>
                <a:srgbClr val="00DB00"/>
              </a:solidFill>
            </a:endParaRPr>
          </a:p>
        </p:txBody>
      </p:sp>
      <p:sp>
        <p:nvSpPr>
          <p:cNvPr id="4" name="Textplatzhalter 3"/>
          <p:cNvSpPr>
            <a:spLocks noGrp="1"/>
          </p:cNvSpPr>
          <p:nvPr>
            <p:ph type="body" sz="quarter" idx="10"/>
          </p:nvPr>
        </p:nvSpPr>
        <p:spPr/>
        <p:txBody>
          <a:bodyPr/>
          <a:lstStyle/>
          <a:p>
            <a:r>
              <a:rPr lang="de-DE" dirty="0" smtClean="0"/>
              <a:t>x = 1 + 2</a:t>
            </a:r>
            <a:endParaRPr lang="en-US" dirty="0"/>
          </a:p>
        </p:txBody>
      </p:sp>
      <p:sp>
        <p:nvSpPr>
          <p:cNvPr id="5" name="Textplatzhalter 4"/>
          <p:cNvSpPr>
            <a:spLocks noGrp="1"/>
          </p:cNvSpPr>
          <p:nvPr>
            <p:ph type="body" sz="quarter" idx="11"/>
          </p:nvPr>
        </p:nvSpPr>
        <p:spPr/>
        <p:txBody>
          <a:bodyPr/>
          <a:lstStyle/>
          <a:p>
            <a:r>
              <a:rPr lang="de-DE" dirty="0" smtClean="0"/>
              <a:t>Meist reicht das.</a:t>
            </a:r>
            <a:endParaRPr lang="en-US"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Pfeil nach rechts 24"/>
          <p:cNvSpPr/>
          <p:nvPr/>
        </p:nvSpPr>
        <p:spPr>
          <a:xfrm>
            <a:off x="323528" y="4437112"/>
            <a:ext cx="8568952" cy="2304256"/>
          </a:xfrm>
          <a:prstGeom prst="rightArrow">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Form 33"/>
          <p:cNvCxnSpPr>
            <a:stCxn id="26" idx="7"/>
            <a:endCxn id="30" idx="1"/>
          </p:cNvCxnSpPr>
          <p:nvPr/>
        </p:nvCxnSpPr>
        <p:spPr>
          <a:xfrm rot="5400000" flipH="1" flipV="1">
            <a:off x="146067" y="3789041"/>
            <a:ext cx="2625733" cy="465493"/>
          </a:xfrm>
          <a:prstGeom prst="bentConnector2">
            <a:avLst/>
          </a:prstGeom>
          <a:ln w="76200">
            <a:solidFill>
              <a:srgbClr val="00DB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Form 35"/>
          <p:cNvCxnSpPr>
            <a:stCxn id="30" idx="3"/>
            <a:endCxn id="28" idx="1"/>
          </p:cNvCxnSpPr>
          <p:nvPr/>
        </p:nvCxnSpPr>
        <p:spPr>
          <a:xfrm>
            <a:off x="3131840" y="2708920"/>
            <a:ext cx="465493" cy="2625733"/>
          </a:xfrm>
          <a:prstGeom prst="bentConnector2">
            <a:avLst/>
          </a:prstGeom>
          <a:ln w="76200">
            <a:solidFill>
              <a:srgbClr val="00DB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0" name="Form 39"/>
          <p:cNvCxnSpPr>
            <a:stCxn id="28" idx="7"/>
            <a:endCxn id="31" idx="1"/>
          </p:cNvCxnSpPr>
          <p:nvPr/>
        </p:nvCxnSpPr>
        <p:spPr>
          <a:xfrm rot="5400000" flipH="1" flipV="1">
            <a:off x="3026387" y="3789041"/>
            <a:ext cx="2625733" cy="465493"/>
          </a:xfrm>
          <a:prstGeom prst="bentConnector2">
            <a:avLst/>
          </a:prstGeom>
          <a:ln w="76200">
            <a:solidFill>
              <a:srgbClr val="FF74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Form 41"/>
          <p:cNvCxnSpPr>
            <a:stCxn id="31" idx="3"/>
            <a:endCxn id="29" idx="1"/>
          </p:cNvCxnSpPr>
          <p:nvPr/>
        </p:nvCxnSpPr>
        <p:spPr>
          <a:xfrm>
            <a:off x="6012160" y="2708920"/>
            <a:ext cx="465493" cy="2625733"/>
          </a:xfrm>
          <a:prstGeom prst="bentConnector2">
            <a:avLst/>
          </a:prstGeom>
          <a:ln w="76200">
            <a:solidFill>
              <a:srgbClr val="FF7400"/>
            </a:solidFill>
            <a:tailEnd type="stealth" w="lg" len="lg"/>
          </a:ln>
        </p:spPr>
        <p:style>
          <a:lnRef idx="1">
            <a:schemeClr val="accent1"/>
          </a:lnRef>
          <a:fillRef idx="0">
            <a:schemeClr val="accent1"/>
          </a:fillRef>
          <a:effectRef idx="0">
            <a:schemeClr val="accent1"/>
          </a:effectRef>
          <a:fontRef idx="minor">
            <a:schemeClr val="tx1"/>
          </a:fontRef>
        </p:style>
      </p:cxnSp>
      <p:sp>
        <p:nvSpPr>
          <p:cNvPr id="26" name="Ellipse 25"/>
          <p:cNvSpPr/>
          <p:nvPr/>
        </p:nvSpPr>
        <p:spPr>
          <a:xfrm>
            <a:off x="61156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p:cNvSpPr/>
          <p:nvPr/>
        </p:nvSpPr>
        <p:spPr>
          <a:xfrm>
            <a:off x="349188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Ellipse 28"/>
          <p:cNvSpPr/>
          <p:nvPr/>
        </p:nvSpPr>
        <p:spPr>
          <a:xfrm>
            <a:off x="637220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hteck 29"/>
          <p:cNvSpPr/>
          <p:nvPr/>
        </p:nvSpPr>
        <p:spPr>
          <a:xfrm>
            <a:off x="1691680" y="1988840"/>
            <a:ext cx="1440160" cy="1440160"/>
          </a:xfrm>
          <a:prstGeom prst="rect">
            <a:avLst/>
          </a:prstGeom>
          <a:solidFill>
            <a:srgbClr val="00D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hteck 30"/>
          <p:cNvSpPr/>
          <p:nvPr/>
        </p:nvSpPr>
        <p:spPr>
          <a:xfrm>
            <a:off x="4572000" y="1988840"/>
            <a:ext cx="1440160" cy="1440160"/>
          </a:xfrm>
          <a:prstGeom prst="rect">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feld 42"/>
          <p:cNvSpPr txBox="1"/>
          <p:nvPr/>
        </p:nvSpPr>
        <p:spPr>
          <a:xfrm>
            <a:off x="1403648" y="4941168"/>
            <a:ext cx="2088232" cy="1354217"/>
          </a:xfrm>
          <a:prstGeom prst="rect">
            <a:avLst/>
          </a:prstGeom>
          <a:ln>
            <a:noFill/>
          </a:ln>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8800" b="0" i="0" u="none" strike="noStrike" kern="1200" cap="none" spc="0" normalizeH="0" baseline="0" noProof="0" dirty="0" smtClean="0">
                <a:ln w="19050">
                  <a:noFill/>
                </a:ln>
                <a:solidFill>
                  <a:schemeClr val="bg1"/>
                </a:solidFill>
                <a:uLnTx/>
                <a:uFillTx/>
                <a:latin typeface="Bebas Neue" pitchFamily="34" charset="0"/>
              </a:rPr>
              <a:t>DATA</a:t>
            </a:r>
          </a:p>
        </p:txBody>
      </p:sp>
      <p:sp>
        <p:nvSpPr>
          <p:cNvPr id="44" name="Textfeld 43"/>
          <p:cNvSpPr txBox="1"/>
          <p:nvPr/>
        </p:nvSpPr>
        <p:spPr>
          <a:xfrm>
            <a:off x="1259632" y="4005064"/>
            <a:ext cx="2304256" cy="553998"/>
          </a:xfrm>
          <a:prstGeom prst="rect">
            <a:avLst/>
          </a:prstGeom>
          <a:ln>
            <a:noFill/>
          </a:ln>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3600" b="0" i="0" u="none" strike="noStrike" kern="1200" cap="none" spc="0" normalizeH="0" baseline="0" noProof="0" dirty="0" smtClean="0">
                <a:ln w="19050">
                  <a:noFill/>
                </a:ln>
                <a:solidFill>
                  <a:srgbClr val="00B7FF"/>
                </a:solidFill>
                <a:uLnTx/>
                <a:uFillTx/>
                <a:latin typeface="Bebas Neue" pitchFamily="34" charset="0"/>
              </a:rPr>
              <a:t>Interactions</a:t>
            </a:r>
          </a:p>
        </p:txBody>
      </p:sp>
      <p:sp>
        <p:nvSpPr>
          <p:cNvPr id="45" name="Textfeld 44"/>
          <p:cNvSpPr txBox="1"/>
          <p:nvPr/>
        </p:nvSpPr>
        <p:spPr>
          <a:xfrm>
            <a:off x="971600" y="858778"/>
            <a:ext cx="2880320" cy="1107996"/>
          </a:xfrm>
          <a:prstGeom prst="rect">
            <a:avLst/>
          </a:prstGeom>
          <a:ln>
            <a:noFill/>
          </a:ln>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3600" b="0" i="0" u="none" strike="noStrike" kern="1200" cap="none" spc="0" normalizeH="0" baseline="0" noProof="0" dirty="0" smtClean="0">
                <a:ln w="19050">
                  <a:noFill/>
                </a:ln>
                <a:solidFill>
                  <a:srgbClr val="00B7FF"/>
                </a:solidFill>
                <a:uLnTx/>
                <a:uFillTx/>
                <a:latin typeface="Bebas Neue" pitchFamily="34" charset="0"/>
              </a:rPr>
              <a:t>Dependent-on</a:t>
            </a:r>
            <a:r>
              <a:rPr kumimoji="0" lang="en-US" sz="3600" b="0" i="0" u="none" strike="noStrike" kern="1200" cap="none" spc="0" normalizeH="0" noProof="0" dirty="0" smtClean="0">
                <a:ln w="19050">
                  <a:noFill/>
                </a:ln>
                <a:solidFill>
                  <a:srgbClr val="00B7FF"/>
                </a:solidFill>
                <a:uLnTx/>
                <a:uFillTx/>
                <a:latin typeface="Bebas Neue" pitchFamily="34" charset="0"/>
              </a:rPr>
              <a:t> Components</a:t>
            </a:r>
            <a:endParaRPr kumimoji="0" lang="en-US" sz="3600" b="0" i="0" u="none" strike="noStrike" kern="1200" cap="none" spc="0" normalizeH="0" baseline="0" noProof="0" dirty="0" smtClean="0">
              <a:ln w="19050">
                <a:noFill/>
              </a:ln>
              <a:solidFill>
                <a:srgbClr val="00B7FF"/>
              </a:solidFill>
              <a:uLnTx/>
              <a:uFillTx/>
              <a:latin typeface="Bebas Neue" pitchFamily="34" charset="0"/>
            </a:endParaRPr>
          </a:p>
        </p:txBody>
      </p:sp>
    </p:spTree>
    <p:extLst>
      <p:ext uri="{BB962C8B-B14F-4D97-AF65-F5344CB8AC3E}">
        <p14:creationId xmlns="" xmlns:p14="http://schemas.microsoft.com/office/powerpoint/2010/main" val="367214579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Pfeil nach rechts 24"/>
          <p:cNvSpPr/>
          <p:nvPr/>
        </p:nvSpPr>
        <p:spPr>
          <a:xfrm>
            <a:off x="323528" y="4437112"/>
            <a:ext cx="8568952" cy="2304256"/>
          </a:xfrm>
          <a:prstGeom prst="rightArrow">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Form 33"/>
          <p:cNvCxnSpPr>
            <a:stCxn id="26" idx="7"/>
            <a:endCxn id="30" idx="1"/>
          </p:cNvCxnSpPr>
          <p:nvPr/>
        </p:nvCxnSpPr>
        <p:spPr>
          <a:xfrm rot="5400000" flipH="1" flipV="1">
            <a:off x="146067" y="3789041"/>
            <a:ext cx="2625733" cy="465493"/>
          </a:xfrm>
          <a:prstGeom prst="bentConnector2">
            <a:avLst/>
          </a:prstGeom>
          <a:ln w="76200">
            <a:solidFill>
              <a:srgbClr val="00DB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Form 35"/>
          <p:cNvCxnSpPr>
            <a:stCxn id="30" idx="3"/>
            <a:endCxn id="28" idx="1"/>
          </p:cNvCxnSpPr>
          <p:nvPr/>
        </p:nvCxnSpPr>
        <p:spPr>
          <a:xfrm>
            <a:off x="3131840" y="2708920"/>
            <a:ext cx="465493" cy="2625733"/>
          </a:xfrm>
          <a:prstGeom prst="bentConnector2">
            <a:avLst/>
          </a:prstGeom>
          <a:ln w="76200">
            <a:solidFill>
              <a:srgbClr val="00DB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0" name="Form 39"/>
          <p:cNvCxnSpPr>
            <a:stCxn id="28" idx="7"/>
            <a:endCxn id="31" idx="1"/>
          </p:cNvCxnSpPr>
          <p:nvPr/>
        </p:nvCxnSpPr>
        <p:spPr>
          <a:xfrm rot="5400000" flipH="1" flipV="1">
            <a:off x="3026387" y="3789041"/>
            <a:ext cx="2625733" cy="465493"/>
          </a:xfrm>
          <a:prstGeom prst="bentConnector2">
            <a:avLst/>
          </a:prstGeom>
          <a:ln w="76200">
            <a:solidFill>
              <a:srgbClr val="FF74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Form 41"/>
          <p:cNvCxnSpPr>
            <a:stCxn id="31" idx="3"/>
            <a:endCxn id="29" idx="1"/>
          </p:cNvCxnSpPr>
          <p:nvPr/>
        </p:nvCxnSpPr>
        <p:spPr>
          <a:xfrm>
            <a:off x="6012160" y="2708920"/>
            <a:ext cx="465493" cy="2625733"/>
          </a:xfrm>
          <a:prstGeom prst="bentConnector2">
            <a:avLst/>
          </a:prstGeom>
          <a:ln w="76200">
            <a:solidFill>
              <a:srgbClr val="FF7400"/>
            </a:solidFill>
            <a:tailEnd type="stealth" w="lg" len="lg"/>
          </a:ln>
        </p:spPr>
        <p:style>
          <a:lnRef idx="1">
            <a:schemeClr val="accent1"/>
          </a:lnRef>
          <a:fillRef idx="0">
            <a:schemeClr val="accent1"/>
          </a:fillRef>
          <a:effectRef idx="0">
            <a:schemeClr val="accent1"/>
          </a:effectRef>
          <a:fontRef idx="minor">
            <a:schemeClr val="tx1"/>
          </a:fontRef>
        </p:style>
      </p:cxnSp>
      <p:sp>
        <p:nvSpPr>
          <p:cNvPr id="26" name="Ellipse 25"/>
          <p:cNvSpPr/>
          <p:nvPr/>
        </p:nvSpPr>
        <p:spPr>
          <a:xfrm>
            <a:off x="61156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p:cNvSpPr/>
          <p:nvPr/>
        </p:nvSpPr>
        <p:spPr>
          <a:xfrm>
            <a:off x="349188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Ellipse 28"/>
          <p:cNvSpPr/>
          <p:nvPr/>
        </p:nvSpPr>
        <p:spPr>
          <a:xfrm>
            <a:off x="637220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hteck 29"/>
          <p:cNvSpPr/>
          <p:nvPr/>
        </p:nvSpPr>
        <p:spPr>
          <a:xfrm>
            <a:off x="1691680" y="1988840"/>
            <a:ext cx="1440160" cy="1440160"/>
          </a:xfrm>
          <a:prstGeom prst="rect">
            <a:avLst/>
          </a:prstGeom>
          <a:solidFill>
            <a:srgbClr val="00D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smtClean="0">
                <a:latin typeface="Bebas Neue" pitchFamily="34" charset="0"/>
              </a:rPr>
              <a:t>EBC</a:t>
            </a:r>
            <a:endParaRPr lang="en-US" sz="8000" dirty="0">
              <a:latin typeface="Bebas Neue" pitchFamily="34" charset="0"/>
            </a:endParaRPr>
          </a:p>
        </p:txBody>
      </p:sp>
      <p:sp>
        <p:nvSpPr>
          <p:cNvPr id="31" name="Rechteck 30"/>
          <p:cNvSpPr/>
          <p:nvPr/>
        </p:nvSpPr>
        <p:spPr>
          <a:xfrm>
            <a:off x="4572000" y="1988840"/>
            <a:ext cx="1440160" cy="1440160"/>
          </a:xfrm>
          <a:prstGeom prst="rect">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feld 42"/>
          <p:cNvSpPr txBox="1"/>
          <p:nvPr/>
        </p:nvSpPr>
        <p:spPr>
          <a:xfrm>
            <a:off x="1403648" y="5013176"/>
            <a:ext cx="2088232" cy="1231106"/>
          </a:xfrm>
          <a:prstGeom prst="rect">
            <a:avLst/>
          </a:prstGeom>
          <a:ln>
            <a:noFill/>
          </a:ln>
          <a:effectLst/>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8000" b="0" i="0" u="none" strike="noStrike" kern="1200" cap="none" spc="0" normalizeH="0" baseline="0" noProof="0" dirty="0" smtClean="0">
                <a:ln w="19050">
                  <a:noFill/>
                </a:ln>
                <a:solidFill>
                  <a:schemeClr val="bg1"/>
                </a:solidFill>
                <a:uLnTx/>
                <a:uFillTx/>
                <a:latin typeface="Bebas Neue" pitchFamily="34" charset="0"/>
              </a:rPr>
              <a:t>Board</a:t>
            </a:r>
          </a:p>
        </p:txBody>
      </p:sp>
      <p:sp>
        <p:nvSpPr>
          <p:cNvPr id="15" name="Textfeld 14"/>
          <p:cNvSpPr txBox="1"/>
          <p:nvPr/>
        </p:nvSpPr>
        <p:spPr>
          <a:xfrm>
            <a:off x="0" y="1"/>
            <a:ext cx="9144000" cy="1231106"/>
          </a:xfrm>
          <a:prstGeom prst="rect">
            <a:avLst/>
          </a:prstGeom>
          <a:ln>
            <a:noFill/>
          </a:ln>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8000" b="0" i="0" u="none" strike="noStrike" kern="1200" cap="none" spc="0" normalizeH="0" baseline="0" noProof="0" dirty="0" smtClean="0">
                <a:ln w="19050">
                  <a:noFill/>
                </a:ln>
                <a:solidFill>
                  <a:srgbClr val="00B7FF"/>
                </a:solidFill>
                <a:uLnTx/>
                <a:uFillTx/>
                <a:latin typeface="Bebas Neue" pitchFamily="34" charset="0"/>
              </a:rPr>
              <a:t>Event</a:t>
            </a:r>
            <a:r>
              <a:rPr kumimoji="0" lang="en-US" sz="8000" b="0" i="0" u="none" strike="noStrike" kern="1200" cap="none" spc="0" normalizeH="0" noProof="0" dirty="0" smtClean="0">
                <a:ln w="19050">
                  <a:noFill/>
                </a:ln>
                <a:solidFill>
                  <a:srgbClr val="00B7FF"/>
                </a:solidFill>
                <a:uLnTx/>
                <a:uFillTx/>
                <a:latin typeface="Bebas Neue" pitchFamily="34" charset="0"/>
              </a:rPr>
              <a:t> Based Components</a:t>
            </a:r>
            <a:endParaRPr kumimoji="0" lang="en-US" sz="8000" b="0" i="0" u="none" strike="noStrike" kern="1200" cap="none" spc="0" normalizeH="0" baseline="0" noProof="0" dirty="0" smtClean="0">
              <a:ln w="19050">
                <a:noFill/>
              </a:ln>
              <a:solidFill>
                <a:srgbClr val="00B7FF"/>
              </a:solidFill>
              <a:uLnTx/>
              <a:uFillTx/>
              <a:latin typeface="Bebas Neue" pitchFamily="34" charset="0"/>
            </a:endParaRPr>
          </a:p>
        </p:txBody>
      </p:sp>
      <p:sp>
        <p:nvSpPr>
          <p:cNvPr id="16" name="Textfeld 15"/>
          <p:cNvSpPr txBox="1"/>
          <p:nvPr/>
        </p:nvSpPr>
        <p:spPr>
          <a:xfrm>
            <a:off x="1259632" y="3861048"/>
            <a:ext cx="2304256" cy="553998"/>
          </a:xfrm>
          <a:prstGeom prst="rect">
            <a:avLst/>
          </a:prstGeom>
          <a:ln>
            <a:noFill/>
          </a:ln>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3600" b="0" i="0" u="none" strike="noStrike" kern="1200" cap="none" spc="0" normalizeH="0" baseline="0" noProof="0" dirty="0" smtClean="0">
                <a:ln w="19050">
                  <a:noFill/>
                </a:ln>
                <a:solidFill>
                  <a:srgbClr val="00B7FF"/>
                </a:solidFill>
                <a:uLnTx/>
                <a:uFillTx/>
                <a:latin typeface="Bebas Neue" pitchFamily="34" charset="0"/>
              </a:rPr>
              <a:t>Pins</a:t>
            </a:r>
          </a:p>
        </p:txBody>
      </p:sp>
    </p:spTree>
    <p:extLst>
      <p:ext uri="{BB962C8B-B14F-4D97-AF65-F5344CB8AC3E}">
        <p14:creationId xmlns="" xmlns:p14="http://schemas.microsoft.com/office/powerpoint/2010/main" val="367214579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FF7400"/>
                </a:solidFill>
                <a:latin typeface="Roboto" pitchFamily="2" charset="0"/>
                <a:ea typeface="Roboto" pitchFamily="2" charset="0"/>
              </a:rPr>
              <a:t>Imports</a:t>
            </a:r>
            <a:br>
              <a:rPr lang="en-US" dirty="0" smtClean="0">
                <a:solidFill>
                  <a:srgbClr val="FF7400"/>
                </a:solidFill>
                <a:latin typeface="Roboto" pitchFamily="2" charset="0"/>
                <a:ea typeface="Roboto" pitchFamily="2" charset="0"/>
              </a:rPr>
            </a:br>
            <a:r>
              <a:rPr lang="en-US" dirty="0" smtClean="0">
                <a:latin typeface="Roboto" pitchFamily="2" charset="0"/>
                <a:ea typeface="Roboto" pitchFamily="2" charset="0"/>
              </a:rPr>
              <a:t>Parameter</a:t>
            </a:r>
            <a:br>
              <a:rPr lang="en-US" dirty="0" smtClean="0">
                <a:latin typeface="Roboto" pitchFamily="2" charset="0"/>
                <a:ea typeface="Roboto" pitchFamily="2" charset="0"/>
              </a:rPr>
            </a:br>
            <a:r>
              <a:rPr lang="en-US" dirty="0" err="1" smtClean="0">
                <a:solidFill>
                  <a:srgbClr val="00DB00"/>
                </a:solidFill>
                <a:latin typeface="Roboto" pitchFamily="2" charset="0"/>
                <a:ea typeface="Roboto" pitchFamily="2" charset="0"/>
              </a:rPr>
              <a:t>Binäre</a:t>
            </a:r>
            <a:r>
              <a:rPr lang="en-US" dirty="0" smtClean="0">
                <a:solidFill>
                  <a:srgbClr val="00DB00"/>
                </a:solidFill>
                <a:latin typeface="Roboto" pitchFamily="2" charset="0"/>
                <a:ea typeface="Roboto" pitchFamily="2" charset="0"/>
              </a:rPr>
              <a:t> </a:t>
            </a:r>
            <a:r>
              <a:rPr lang="en-US" dirty="0" err="1" smtClean="0">
                <a:solidFill>
                  <a:srgbClr val="00DB00"/>
                </a:solidFill>
                <a:latin typeface="Roboto" pitchFamily="2" charset="0"/>
                <a:ea typeface="Roboto" pitchFamily="2" charset="0"/>
              </a:rPr>
              <a:t>Bäume</a:t>
            </a:r>
            <a:r>
              <a:rPr lang="en-US" dirty="0" smtClean="0">
                <a:solidFill>
                  <a:srgbClr val="00DB00"/>
                </a:solidFill>
                <a:latin typeface="Roboto" pitchFamily="2" charset="0"/>
                <a:ea typeface="Roboto" pitchFamily="2" charset="0"/>
              </a:rPr>
              <a:t/>
            </a:r>
            <a:br>
              <a:rPr lang="en-US" dirty="0" smtClean="0">
                <a:solidFill>
                  <a:srgbClr val="00DB00"/>
                </a:solidFill>
                <a:latin typeface="Roboto" pitchFamily="2" charset="0"/>
                <a:ea typeface="Roboto" pitchFamily="2" charset="0"/>
              </a:rPr>
            </a:br>
            <a:endParaRPr lang="en-US" dirty="0">
              <a:solidFill>
                <a:srgbClr val="00DB00"/>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txDef>
      <a:spPr/>
      <a:bodyPr lIns="0" tIns="0" rIns="0" bIns="0" anchor="b" anchorCtr="1"/>
      <a:lstStyle>
        <a:def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kumimoji="0" sz="4400" b="0" i="0" u="none" strike="noStrike" kern="1200" cap="none" spc="0" normalizeH="0" baseline="0" noProof="0" dirty="0" smtClean="0">
            <a:ln w="19050">
              <a:solidFill>
                <a:schemeClr val="tx1">
                  <a:lumMod val="75000"/>
                  <a:lumOff val="25000"/>
                </a:schemeClr>
              </a:solidFill>
            </a:ln>
            <a:solidFill>
              <a:schemeClr val="bg1"/>
            </a:solidFill>
            <a:effectLst>
              <a:outerShdw blurRad="50800" dist="38100" dir="2700000" algn="tl" rotWithShape="0">
                <a:prstClr val="black">
                  <a:alpha val="40000"/>
                </a:prstClr>
              </a:outerShdw>
            </a:effectLst>
            <a:uLnTx/>
            <a:uFillTx/>
            <a:latin typeface="Lobster 1.4" pitchFamily="50" charset="0"/>
            <a:ea typeface="+mn-ea"/>
            <a:cs typeface="+mn-cs"/>
          </a:defRPr>
        </a:defPPr>
      </a:lstStyle>
    </a:txDef>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930</Words>
  <Application>Microsoft Office PowerPoint</Application>
  <PresentationFormat>Bildschirmpräsentation (4:3)</PresentationFormat>
  <Paragraphs>435</Paragraphs>
  <Slides>127</Slides>
  <Notes>2</Notes>
  <HiddenSlides>0</HiddenSlides>
  <MMClips>0</MMClips>
  <ScaleCrop>false</ScaleCrop>
  <HeadingPairs>
    <vt:vector size="4" baseType="variant">
      <vt:variant>
        <vt:lpstr>Design</vt:lpstr>
      </vt:variant>
      <vt:variant>
        <vt:i4>1</vt:i4>
      </vt:variant>
      <vt:variant>
        <vt:lpstr>Folientitel</vt:lpstr>
      </vt:variant>
      <vt:variant>
        <vt:i4>127</vt:i4>
      </vt:variant>
    </vt:vector>
  </HeadingPairs>
  <TitlesOfParts>
    <vt:vector size="128" baseType="lpstr">
      <vt:lpstr>Larissa-Design</vt:lpstr>
      <vt:lpstr>"Always code as if the guy who ends up maintaining your code will be a violent psychopath who knows where you live."     Martin Golding.</vt:lpstr>
      <vt:lpstr>Folie 2</vt:lpstr>
      <vt:lpstr>Folie 3</vt:lpstr>
      <vt:lpstr>Informatik</vt:lpstr>
      <vt:lpstr>Einstellungsähnlichkeit  korreliert positiv mit DER interpersonellen Anziehung</vt:lpstr>
      <vt:lpstr>Gleich und Gleich Einstellungsähnlichkeit  korreliert positiv mit DER interpersonellen Anziehung gesellt sich gern</vt:lpstr>
      <vt:lpstr>Die gravitationsbedingte vertikale Dislokation maliformer Agrarprodukte aus der Position ihrer Bio-Genese erfolgt in der Regel proxitrunkial</vt:lpstr>
      <vt:lpstr>Der APFEL Fällt nicht  Die gravitationsbedingte vertikale Dislokation maliformer Agrarprodukte aus der Position ihrer Bio-Genese erfolgt in der Regel proxitrunkial weit vom stamm</vt:lpstr>
      <vt:lpstr>M a s c h i n e</vt:lpstr>
      <vt:lpstr>Folie 10</vt:lpstr>
      <vt:lpstr>Folie 11</vt:lpstr>
      <vt:lpstr>Folie 12</vt:lpstr>
      <vt:lpstr>Folie 13</vt:lpstr>
      <vt:lpstr>Folie 14</vt:lpstr>
      <vt:lpstr>Folie 15</vt:lpstr>
      <vt:lpstr>Folie 16</vt:lpstr>
      <vt:lpstr>Folie 17</vt:lpstr>
      <vt:lpstr>Folie 18</vt:lpstr>
      <vt:lpstr>Folie 19</vt:lpstr>
      <vt:lpstr>Folie 20</vt:lpstr>
      <vt:lpstr>Folie 21</vt:lpstr>
      <vt:lpstr>Folie 22</vt:lpstr>
      <vt:lpstr>Folie 23</vt:lpstr>
      <vt:lpstr>Folie 24</vt:lpstr>
      <vt:lpstr>Folie 25</vt:lpstr>
      <vt:lpstr>Folie 26</vt:lpstr>
      <vt:lpstr>Folie 27</vt:lpstr>
      <vt:lpstr>Separation</vt:lpstr>
      <vt:lpstr>Empathie</vt:lpstr>
      <vt:lpstr>Empathy is the capacity to think and feel oneself into the inner life of another person</vt:lpstr>
      <vt:lpstr>Haltet EIN</vt:lpstr>
      <vt:lpstr>Folie 32</vt:lpstr>
      <vt:lpstr>Folie 33</vt:lpstr>
      <vt:lpstr>Erst mal einfach</vt:lpstr>
      <vt:lpstr>Folie 35</vt:lpstr>
      <vt:lpstr> C#  Duck duck = new Duck();  </vt:lpstr>
      <vt:lpstr> Python  duck = Duck()  </vt:lpstr>
      <vt:lpstr> C# - DRY  var duck = new Duck();  </vt:lpstr>
      <vt:lpstr>Zug.un.glück</vt:lpstr>
      <vt:lpstr>Don’t ASK</vt:lpstr>
      <vt:lpstr>      if(Customer.Email.Address.Value.IsValid)      {   Send(Customer.Email.Address, message);      }  </vt:lpstr>
      <vt:lpstr>      if(Customer.IsEmailValid())       {   Send(Customer.Email.Address, message);      }  </vt:lpstr>
      <vt:lpstr>Customer.Send(message)  </vt:lpstr>
      <vt:lpstr>Message.SendTo(Customer)  </vt:lpstr>
      <vt:lpstr>Don’t let a stranger touch your privates</vt:lpstr>
      <vt:lpstr>Size &amp; Reuse</vt:lpstr>
      <vt:lpstr>überraschungen</vt:lpstr>
      <vt:lpstr>Folie 48</vt:lpstr>
      <vt:lpstr>Folie 49</vt:lpstr>
      <vt:lpstr>NullObjekte</vt:lpstr>
      <vt:lpstr>Spüre deinen Code</vt:lpstr>
      <vt:lpstr> public void Execute(MainViewModel mainViewModel)         {             mainViewModel.Done = () =&gt; Break(mainViewModel);             mainViewModel.StartCounter();         }          public void Break(MainViewModel model)         {             model.Color = 0x00DBFF.Rgb().Brush();             model.TimeLeft = 5.Minutes();             model.Done = () =&gt; Work(model);             model.StartCounter();         }          public void Work(MainViewModel model)         {             model.Color = 0x00DB00.Rgb().Brush();             model.TimeLeft = 25.Minutes();             model.Done = () =&gt; Break(model);             model.StartCounter();         }</vt:lpstr>
      <vt:lpstr> public void Execute(MainViewModel mainViewModel)         {             mainViewModel.Done = () =&gt; Break(mainViewModel);             mainViewModel.StartCounter();         }          public void Break(MainViewModel model)         {             model.Color = 0x00DBFF.Rgb().Brush();             model.TimeLeft = 5.Minutes();             model.Done = () =&gt; Work(model);             model.StartCounter();         }          public void Work(MainViewModel model)         {             model.Color = 0x00DB00.Rgb().Brush();             model.TimeLeft = 25.Minutes();             model.Done = () =&gt; Break(model);             model.StartCounter();         }</vt:lpstr>
      <vt:lpstr>  </vt:lpstr>
      <vt:lpstr>  </vt:lpstr>
      <vt:lpstr>  </vt:lpstr>
      <vt:lpstr>  </vt:lpstr>
      <vt:lpstr> def filter(markup):   return add_twitter_names(markup)     def add_twitter_names(markup):   pattern = "@(\w+)"   url = "https://twitter.com/"   link = "&lt;a href='%s\\1'&gt;@\\1&lt;/a&gt;" % url   replacement = link   return re.sub(pattern, replacement, markup)     def home(entries):   markup = create_page(entries)   markup = filter(markup)   return markup     def main():   entries = Entries()   if len(argv) &gt; 1:    date = argv[1]    entries = entries.written_on(date)   print home(entries)</vt:lpstr>
      <vt:lpstr>metrik</vt:lpstr>
      <vt:lpstr>Signature Survey  Datei (&lt;loc&gt;): { ; }   </vt:lpstr>
      <vt:lpstr>ExitWindowsFlags.cs (17): ;{{}} FullScreen.cs (10): {{{;}}} HexToColorExtension.cs (30): ;{{{;}{;}{;}}} Hibernate.cs (23): ;{{{}{}{;;;;}}} ICanBeSelected.cs (10): ;;{{;}} ICanStartAndStop.cs (12): ;{{{;;};;}} IExecute.cs (10): ;;{{;}} IHaveGotTheTime.cs (9): ;{{{;}}} IntToTimespanExtension.cs (26): ;{{{;}{;}{;}}} InvisibilityConverter.cs (20): ;;;;{{{;}{;}}} IShutdownTheSystem.cs (7): {{;}} IWindowsFunctions.cs (9): {{;;;}} KeyExtension.cs (17): ;{{{;}{;}}} Lock.cs (20): ;{{{}{}{;}}} LogOff.cs (21): ;{{{}{}{;;}}} MainViewModel.cs (103): ;;;;;;{{;;;;;;;;;{;;;}{{;}{;}}{{;}{;}}{{;}{;}}{{;}{;}}{;;;;;}{;;}{;}{;{;;}}{;}{;;}{;;;;}}} MainWindow.xaml.cs (42): ;;;;;{{;{;;;}{{;}}{;;;}{;;}}} MenuItemExtension.cs (17): ;;;{{{{;}}}} MouseWheelGesture.cs (56): ;{{{}{}{;;}{{{};}}{{{};}}{{{};}}{{{};}}{;;;{;;;;}}}} MutuallyExclusiveCheckBoxes.cs (42): ;;{{{;}{;}{;;;;}{;}{;}{;}}} PlaySound.cs (23): ;;;;;{{{{;}{;}}}} PomodoroTimer.cs (33): ;;;{{{;;}{;;;;}{;;;;}}} RegisterShutdownEvent.cs (12): ;{{{;}}} RegisterTimeoutEvent.cs (23): ;{{{;;}{;}{;}}} ResetTimer.cs (21): ;;;{{;{;}{;}}} Restart.cs (21): ;{{{}{}{;;}}} RestartTimer.cs (21): ;;{{;{;}{;;}}} SetColor.cs (37): ;{{;{;;;;;;}{;;}}} SetTime.cs (18): ;;{{{;}{;}}} Shutdown.cs (21): ;{{{}{}{;;}}} ShutdownReason.cs (47): ;{{}} Sleep.cs (23): ;{{{}{}{;;;;}}} Start.cs (10): {{{;}}} Stop.cs (10): {{{;}}} TimeSpanExtensions.cs (12): ;{{{;}}} Toggle.cs (13): ;{{{;;}}} ViewCommand.cs (15): ;;{{{;;}{;}}} ViewModel.cs (39): ;;;{{{;;}{{};}{{};;;}}} ViewModelBaseWeasel.cs (29): ;;{{;{;;;}{;;;}}} VisibilityConverter.cs (20): ;;;;{{{;}{;}}} Wheel.xaml.cs (20): ;;;{{{;}{;;}}} WheelDirection.cs (9): {{}}</vt:lpstr>
      <vt:lpstr> LogOff.cs (21): ;{{{}{}{;;}}} MainViewModel.cs (103): ;;;;;;{{;;;;;;;;;{;;;}{{;}{;}}{{;}{;}}{{;}{;}} MainWindow.xaml.cs (42): ;;;;;{{;{;;;}{{;}}{;;;}{;;}}} MenuItemExtension.cs (17): ;;;{{{{;}}}} MouseWheelGesture.cs (56): ;{{{}{}{;;}{{{};}}{{{};}}{{{};}}{{{};}}{;;;{ MutuallyExclusiveCheckBoxes.cs (42): ;;{{{;}{;}{;;;;}{;}{;}{;}}} </vt:lpstr>
      <vt:lpstr>philosophie</vt:lpstr>
      <vt:lpstr> &gt;&gt;&gt; import this  </vt:lpstr>
      <vt:lpstr>If the implementation is hard to explain, it's a bad idea.</vt:lpstr>
      <vt:lpstr>Zuhören</vt:lpstr>
      <vt:lpstr>Wir brauchen einen Automocker.</vt:lpstr>
      <vt:lpstr>Folie 68</vt:lpstr>
      <vt:lpstr>Diese klasse ist schwer zu testen.</vt:lpstr>
      <vt:lpstr>Folie 70</vt:lpstr>
      <vt:lpstr>Das gleiche sagen</vt:lpstr>
      <vt:lpstr>Folie 72</vt:lpstr>
      <vt:lpstr>Folie 73</vt:lpstr>
      <vt:lpstr>IM PARADIGMA BLEIBEN</vt:lpstr>
      <vt:lpstr>Objekte  Funktionen</vt:lpstr>
      <vt:lpstr>Sprachen</vt:lpstr>
      <vt:lpstr>Vielleicht ist deine ProgrammierSprache ungeeignet, um es genau so zu tun</vt:lpstr>
      <vt:lpstr>https://github.com/cessor/refuctoring</vt:lpstr>
      <vt:lpstr>private static TimeSpan Transform(this IEnumerable&lt;int&gt; digits) {  int result = 0;  var r = digits.ToList();  for (int j = 0; j &lt; r.Count; j++)  {   int i = (int)Math.Pow(60, j / 2);   int rTimesI = r[r.Count - j - 1] * i;    result += (j % 2 == 1)        ? rTimesI * 10        : rTimesI;  }  return TimeSpan.FromSeconds(result); } </vt:lpstr>
      <vt:lpstr>private static TimeSpan Transform(this IEnumerable&lt;int&gt; digits)  {  var secondsPerUnit = new [] { 1,10,60,600,3600,36000 };    return digits    .Reverse()    .Zip(secondsPerUnit, (digit, unit) =&gt; digit * unit)    .Sum()    .Seconds();  } </vt:lpstr>
      <vt:lpstr>Natürliche</vt:lpstr>
      <vt:lpstr>var date = new DateTime (2012, 4, 14, 16, 32, 18, 500);</vt:lpstr>
      <vt:lpstr>var start = 14.April(2012).At(8.PM());  var end = 8.Hours().Later(start);   </vt:lpstr>
      <vt:lpstr>Sprachfertigkeit</vt:lpstr>
      <vt:lpstr>Wenn du mir erklären kannst, was da passiert, wieso steht das da dann nicht? </vt:lpstr>
      <vt:lpstr>[Test] public void ShouldConvertAnEvenNumberOfDigitsToATimespan() {     // Arrange     var bytes =    new byte[] { 0, 0, 1,5, 0,5 };     var expected = new TimeSpan(0, 0, 15, 5, 0);                  // Act     var actual = Transform(bytes);      // Assert     actual.Should().Equal(expected); }  </vt:lpstr>
      <vt:lpstr>   When.IType(1, 5, 0, 5).And()     .TransformTheDigits()        .Then().TheResult().Should().Equal(      15.Minutes().And(5.Seconds())     );  </vt:lpstr>
      <vt:lpstr>Folie 88</vt:lpstr>
      <vt:lpstr>Folie 89</vt:lpstr>
      <vt:lpstr>Abstraktion</vt:lpstr>
      <vt:lpstr>for int i=0; GetCustomer</vt:lpstr>
      <vt:lpstr>Exceptionell,</vt:lpstr>
      <vt:lpstr>Folie 93</vt:lpstr>
      <vt:lpstr>Complaints</vt:lpstr>
      <vt:lpstr>Apologies</vt:lpstr>
      <vt:lpstr>Binäre Abhängigkeit</vt:lpstr>
      <vt:lpstr>Folie 97</vt:lpstr>
      <vt:lpstr>Folie 98</vt:lpstr>
      <vt:lpstr>Imports Parameter Binäre Bäume </vt:lpstr>
      <vt:lpstr>Entwurfsmuster</vt:lpstr>
      <vt:lpstr>https://twitter.com/#!/jmrtn  http://jmrtn.com/notes/2012/02/17/design-patterns.html</vt:lpstr>
      <vt:lpstr>Folie 102</vt:lpstr>
      <vt:lpstr>DomänenBEZUG</vt:lpstr>
      <vt:lpstr>Email Adressen  sind keine Strings</vt:lpstr>
      <vt:lpstr>TinY TYpes</vt:lpstr>
      <vt:lpstr>Dinge müssen  nicht können aber sie können  sein</vt:lpstr>
      <vt:lpstr>Email  InvalidEmail</vt:lpstr>
      <vt:lpstr>Polymorphismen   Typen</vt:lpstr>
      <vt:lpstr>Domänensprache</vt:lpstr>
      <vt:lpstr>Systemische Metapher  Klare Namen</vt:lpstr>
      <vt:lpstr>Folie 111</vt:lpstr>
      <vt:lpstr>Running</vt:lpstr>
      <vt:lpstr>Running</vt:lpstr>
      <vt:lpstr>Changing</vt:lpstr>
      <vt:lpstr>Folie 115</vt:lpstr>
      <vt:lpstr>Blind men and the elephant  John Godfrey Saxe</vt:lpstr>
      <vt:lpstr>It was six men of Indostan  To learning much inclined, Who went to see the Elephant  (Though all of them were blind), That each by observation  Might satisfy his mind. </vt:lpstr>
      <vt:lpstr>The First approached the Elephant,  And happening to fall Against his broad and sturdy side,  At once began to bawl: "God bless me!—but the Elephant  Is very like a wall!"</vt:lpstr>
      <vt:lpstr>The Second, feeling of the tusk,  Cried:"Ho!—what have we here So very round and smooth and sharp?  To me 't is mighty clear This wonder of an Elephant  Is very like a spear!"</vt:lpstr>
      <vt:lpstr>The Third approached the animal,  And happening to take The squirming trunk within his hands,  Thus boldly up and spake: "I see," quoth he, "the Elephant  Is very like a snake!"</vt:lpstr>
      <vt:lpstr>The Fourth reached out his eager hand,  And felt about the knee. "What most this wondrous beast is like  Is mighty plain," quoth he; "'T is clear enough the Elephant  Is very like a tree!"</vt:lpstr>
      <vt:lpstr>The Fifth, who chanced to touch the ear,  Said: "E'en the blindest man Can tell what this resembles most;  Deny the fact who can, This marvel of an Elephant  Is very like a fan!"</vt:lpstr>
      <vt:lpstr>The Sixth no sooner had begun  About the beast to grope, Than, seizing on the swinging tail  That fell within his scope, "I see," quoth he, "the Elephant  Is very like a rope!" </vt:lpstr>
      <vt:lpstr>And so these men of Indostan  Disputed loud and long, Each in his own opinion  Exceeding stiff and strong, Though each was partly  in the right,  And all were in the wrong!</vt:lpstr>
      <vt:lpstr>So, oft in theologic wars  The disputants, I ween, Rail on in utter ignorance  Of what each other mean, And prate about an Elephant  Not one of them has seen!</vt:lpstr>
      <vt:lpstr>Folie 126</vt:lpstr>
      <vt:lpstr>The blind men and the elephant http://en.wikisource.org/wiki/The_poems_of_John_Godfrey_Saxe/The_Blind_Men_and_the_Elephant  Elephant  http://inquiry111westminster.wikispaces.com/Blind%20men%20and%20an%20elephant  Inspired by and using the fonts suggested at http://www.labnol.org/software/tutorials/advice-select-best-fonts-for-powerpoint-presentation-slides/3355/  Duck Duck Duck  http://geekandpoke.typepad.com/geekandpoke/2012/03/static-typing.html  Rapist  http://rasmussenanders.blogspot.de/2011/03/catholic-priests-raping-nuns.html  Bundeswehr http://www.bmlv.gv.at/download_archiv/photos/inlandseinsatz/images/hochwasser_august_26.jpg  Complaints http://wayne.usschesapeake.org/wp-content/uploads/2011/06/Shout.png  Apologies http://www.5lovelanguages.com/learn-the-languages/the-five-languages-of-apology/  Signature Survey  http://c2.com/doc/SignatureSurvey/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Nossi</dc:creator>
  <cp:lastModifiedBy>Johannes Hofmeister</cp:lastModifiedBy>
  <cp:revision>346</cp:revision>
  <dcterms:created xsi:type="dcterms:W3CDTF">2012-05-02T19:59:02Z</dcterms:created>
  <dcterms:modified xsi:type="dcterms:W3CDTF">2012-05-13T12:58:22Z</dcterms:modified>
</cp:coreProperties>
</file>